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7" r:id="rId5"/>
    <p:sldId id="266" r:id="rId6"/>
    <p:sldId id="267" r:id="rId7"/>
    <p:sldId id="259" r:id="rId8"/>
    <p:sldId id="268" r:id="rId9"/>
    <p:sldId id="269" r:id="rId10"/>
    <p:sldId id="376" r:id="rId11"/>
    <p:sldId id="377" r:id="rId12"/>
    <p:sldId id="378" r:id="rId13"/>
    <p:sldId id="379" r:id="rId14"/>
    <p:sldId id="260" r:id="rId15"/>
    <p:sldId id="270" r:id="rId16"/>
    <p:sldId id="380" r:id="rId17"/>
    <p:sldId id="381" r:id="rId18"/>
    <p:sldId id="382" r:id="rId19"/>
    <p:sldId id="396" r:id="rId20"/>
    <p:sldId id="397"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89303"/>
    <a:srgbClr val="EE5E2C"/>
    <a:srgbClr val="118AB0"/>
    <a:srgbClr val="0F4A82"/>
    <a:srgbClr val="D4E8F8"/>
    <a:srgbClr val="C1CA3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41" autoAdjust="0"/>
    <p:restoredTop sz="94660"/>
  </p:normalViewPr>
  <p:slideViewPr>
    <p:cSldViewPr snapToGrid="0">
      <p:cViewPr>
        <p:scale>
          <a:sx n="84" d="100"/>
          <a:sy n="84" d="100"/>
        </p:scale>
        <p:origin x="-153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798070-1217-47D7-8957-D81D892E1235}" type="datetimeFigureOut">
              <a:rPr lang="en-US" smtClean="0"/>
              <a:pPr/>
              <a:t>2/23/2012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451EE-1A1F-4AE7-962C-63931EDA31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Purpose of slide:  acknowledge the fundamental</a:t>
            </a:r>
            <a:r>
              <a:rPr lang="en-US" baseline="0" dirty="0" smtClean="0"/>
              <a:t> challenge of finding the right funding at the right time for the right faculty members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1BCB48E-540C-4F37-BF0C-B40F6CE0840B}"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988D31-727A-43EE-907E-2F48D68518AE}" type="slidenum">
              <a:rPr lang="en-US" smtClean="0"/>
              <a:pPr/>
              <a:t>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4C8FC-44BD-4066-9796-301326CAD4C1}"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4C8FC-44BD-4066-9796-301326CAD4C1}"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4C8FC-44BD-4066-9796-301326CAD4C1}"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fld id="{186451EE-1A1F-4AE7-962C-63931EDA31AD}"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0765D2-0600-477F-A59B-C02664746EE4}" type="slidenum">
              <a:rPr lang="en-US" smtClean="0"/>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2FA54B-E513-4BFF-85BC-266565EC30DE}" type="slidenum">
              <a:rPr lang="en-US" smtClean="0"/>
              <a:pPr/>
              <a:t>14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3EC5FB-7218-4E5E-9470-56FFAB6FD952}" type="slidenum">
              <a:rPr lang="en-US" smtClean="0"/>
              <a:pPr/>
              <a:t>15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fld id="{186451EE-1A1F-4AE7-962C-63931EDA31AD}"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a:p>
        </p:txBody>
      </p:sp>
      <p:sp>
        <p:nvSpPr>
          <p:cNvPr id="4" name="Slide Number Placeholder 3"/>
          <p:cNvSpPr>
            <a:spLocks noGrp="1"/>
          </p:cNvSpPr>
          <p:nvPr>
            <p:ph type="sldNum" sz="quarter" idx="10"/>
          </p:nvPr>
        </p:nvSpPr>
        <p:spPr/>
        <p:txBody>
          <a:bodyPr/>
          <a:lstStyle/>
          <a:p>
            <a:fld id="{186451EE-1A1F-4AE7-962C-63931EDA31AD}"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p:nvSpPr>
        <p:spPr>
          <a:xfrm>
            <a:off x="0" y="603250"/>
            <a:ext cx="9144000" cy="4927600"/>
          </a:xfrm>
          <a:prstGeom prst="rect">
            <a:avLst/>
          </a:prstGeom>
          <a:solidFill>
            <a:srgbClr val="D4E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5" name="Rectangle 4"/>
          <p:cNvSpPr/>
          <p:nvPr/>
        </p:nvSpPr>
        <p:spPr>
          <a:xfrm>
            <a:off x="0" y="0"/>
            <a:ext cx="9144000" cy="576263"/>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6" name="TextBox 5"/>
          <p:cNvSpPr txBox="1"/>
          <p:nvPr/>
        </p:nvSpPr>
        <p:spPr>
          <a:xfrm>
            <a:off x="4625975" y="6403975"/>
            <a:ext cx="4446588" cy="338138"/>
          </a:xfrm>
          <a:prstGeom prst="rect">
            <a:avLst/>
          </a:prstGeom>
          <a:noFill/>
        </p:spPr>
        <p:txBody>
          <a:bodyPr>
            <a:spAutoFit/>
          </a:bodyPr>
          <a:lstStyle/>
          <a:p>
            <a:pPr algn="r" fontAlgn="auto">
              <a:spcBef>
                <a:spcPts val="0"/>
              </a:spcBef>
              <a:spcAft>
                <a:spcPts val="0"/>
              </a:spcAft>
              <a:defRPr/>
            </a:pPr>
            <a:r>
              <a:rPr lang="en-US" sz="1600" i="1" dirty="0">
                <a:solidFill>
                  <a:srgbClr val="EE5E2C"/>
                </a:solidFill>
                <a:latin typeface="+mn-lt"/>
              </a:rPr>
              <a:t>Indispensable tools for research at its best</a:t>
            </a:r>
          </a:p>
        </p:txBody>
      </p:sp>
      <p:pic>
        <p:nvPicPr>
          <p:cNvPr id="7" name="Picture 10" descr="Large logo.png"/>
          <p:cNvPicPr>
            <a:picLocks noChangeAspect="1"/>
          </p:cNvPicPr>
          <p:nvPr/>
        </p:nvPicPr>
        <p:blipFill>
          <a:blip r:embed="rId2" cstate="print"/>
          <a:srcRect/>
          <a:stretch>
            <a:fillRect/>
          </a:stretch>
        </p:blipFill>
        <p:spPr bwMode="auto">
          <a:xfrm>
            <a:off x="6062663" y="5691188"/>
            <a:ext cx="2908300" cy="692150"/>
          </a:xfrm>
          <a:prstGeom prst="rect">
            <a:avLst/>
          </a:prstGeom>
          <a:noFill/>
          <a:ln w="9525">
            <a:noFill/>
            <a:miter lim="800000"/>
            <a:headEnd/>
            <a:tailEnd/>
          </a:ln>
        </p:spPr>
      </p:pic>
      <p:pic>
        <p:nvPicPr>
          <p:cNvPr id="8" name="Picture 10" descr="Export Wizard-129.png"/>
          <p:cNvPicPr>
            <a:picLocks noChangeAspect="1"/>
          </p:cNvPicPr>
          <p:nvPr/>
        </p:nvPicPr>
        <p:blipFill>
          <a:blip r:embed="rId3" cstate="print"/>
          <a:srcRect/>
          <a:stretch>
            <a:fillRect/>
          </a:stretch>
        </p:blipFill>
        <p:spPr bwMode="auto">
          <a:xfrm>
            <a:off x="0" y="184150"/>
            <a:ext cx="5095875" cy="4670425"/>
          </a:xfrm>
          <a:prstGeom prst="rect">
            <a:avLst/>
          </a:prstGeom>
          <a:noFill/>
          <a:ln w="9525">
            <a:noFill/>
            <a:miter lim="800000"/>
            <a:headEnd/>
            <a:tailEnd/>
          </a:ln>
        </p:spPr>
      </p:pic>
      <p:sp>
        <p:nvSpPr>
          <p:cNvPr id="9" name="TextBox 8"/>
          <p:cNvSpPr txBox="1"/>
          <p:nvPr/>
        </p:nvSpPr>
        <p:spPr>
          <a:xfrm>
            <a:off x="141288" y="6435725"/>
            <a:ext cx="1897062" cy="277813"/>
          </a:xfrm>
          <a:prstGeom prst="rect">
            <a:avLst/>
          </a:prstGeom>
          <a:noFill/>
        </p:spPr>
        <p:txBody>
          <a:bodyPr wrap="none">
            <a:spAutoFit/>
          </a:bodyPr>
          <a:lstStyle/>
          <a:p>
            <a:pPr algn="r">
              <a:defRPr/>
            </a:pPr>
            <a:r>
              <a:rPr lang="en-US" sz="1200" b="1" dirty="0">
                <a:solidFill>
                  <a:srgbClr val="EE5E2C"/>
                </a:solidFill>
              </a:rPr>
              <a:t>www.refworks-cos.com</a:t>
            </a:r>
          </a:p>
        </p:txBody>
      </p:sp>
      <p:sp>
        <p:nvSpPr>
          <p:cNvPr id="25" name="Text Placeholder 24"/>
          <p:cNvSpPr>
            <a:spLocks noGrp="1"/>
          </p:cNvSpPr>
          <p:nvPr>
            <p:ph type="body" sz="quarter" idx="10"/>
          </p:nvPr>
        </p:nvSpPr>
        <p:spPr>
          <a:xfrm>
            <a:off x="3542190" y="1962150"/>
            <a:ext cx="5104659" cy="1393610"/>
          </a:xfrm>
        </p:spPr>
        <p:txBody>
          <a:bodyPr/>
          <a:lstStyle>
            <a:lvl1pPr algn="ctr">
              <a:buNone/>
              <a:defRPr sz="4400"/>
            </a:lvl1pPr>
          </a:lstStyle>
          <a:p>
            <a:pPr lvl="0"/>
            <a:r>
              <a:rPr lang="en-US" smtClean="0"/>
              <a:t>Click to edit Master text styles</a:t>
            </a:r>
          </a:p>
        </p:txBody>
      </p:sp>
      <p:sp>
        <p:nvSpPr>
          <p:cNvPr id="13" name="Text Placeholder 12"/>
          <p:cNvSpPr>
            <a:spLocks noGrp="1"/>
          </p:cNvSpPr>
          <p:nvPr>
            <p:ph type="body" sz="quarter" idx="11"/>
          </p:nvPr>
        </p:nvSpPr>
        <p:spPr>
          <a:xfrm>
            <a:off x="3533128" y="3400301"/>
            <a:ext cx="5131478" cy="914400"/>
          </a:xfrm>
        </p:spPr>
        <p:txBody>
          <a:bodyPr/>
          <a:lstStyle>
            <a:lvl1pPr algn="ctr">
              <a:buNone/>
              <a:defRPr sz="2800">
                <a:solidFill>
                  <a:srgbClr val="EE5E2C"/>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5" name="Straight Connector 4"/>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6"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7"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76200" y="76200"/>
            <a:ext cx="8229600" cy="1143000"/>
          </a:xfrm>
        </p:spPr>
        <p:txBody>
          <a:bodyPr/>
          <a:lstStyle>
            <a:lvl1pPr algn="l">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rgbClr val="EE5E2C"/>
              </a:buClr>
              <a:defRPr/>
            </a:lvl1pPr>
            <a:lvl2pPr>
              <a:buClr>
                <a:srgbClr val="EE5E2C"/>
              </a:buClr>
              <a:defRPr/>
            </a:lvl2pPr>
            <a:lvl3pPr>
              <a:buClr>
                <a:srgbClr val="EE5E2C"/>
              </a:buClr>
              <a:defRPr/>
            </a:lvl3pPr>
            <a:lvl4pPr>
              <a:buClr>
                <a:srgbClr val="EE5E2C"/>
              </a:buClr>
              <a:defRPr/>
            </a:lvl4pPr>
            <a:lvl5pPr>
              <a:buClr>
                <a:srgbClr val="EE5E2C"/>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5" name="Straight Connector 4"/>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6"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7"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6" name="Straight Connector 5"/>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7"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8"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76200" y="76200"/>
            <a:ext cx="8229600" cy="1143000"/>
          </a:xfrm>
        </p:spPr>
        <p:txBody>
          <a:bodyPr/>
          <a:lstStyle>
            <a:lvl1pPr algn="l">
              <a:defRPr>
                <a:solidFill>
                  <a:schemeClr val="bg1"/>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buClr>
                <a:srgbClr val="EE5E2C"/>
              </a:buClr>
              <a:defRPr sz="2800"/>
            </a:lvl1pPr>
            <a:lvl2pPr>
              <a:buClr>
                <a:srgbClr val="EE5E2C"/>
              </a:buClr>
              <a:defRPr sz="2400"/>
            </a:lvl2pPr>
            <a:lvl3pPr>
              <a:buClr>
                <a:srgbClr val="EE5E2C"/>
              </a:buClr>
              <a:defRPr sz="2000"/>
            </a:lvl3pPr>
            <a:lvl4pPr>
              <a:buClr>
                <a:srgbClr val="EE5E2C"/>
              </a:buClr>
              <a:defRPr sz="1800"/>
            </a:lvl4pPr>
            <a:lvl5pPr>
              <a:buClr>
                <a:srgbClr val="EE5E2C"/>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buClr>
                <a:srgbClr val="EE5E2C"/>
              </a:buClr>
              <a:defRPr sz="2800"/>
            </a:lvl1pPr>
            <a:lvl2pPr>
              <a:buClr>
                <a:srgbClr val="EE5E2C"/>
              </a:buClr>
              <a:defRPr sz="2400"/>
            </a:lvl2pPr>
            <a:lvl3pPr>
              <a:buClr>
                <a:srgbClr val="EE5E2C"/>
              </a:buClr>
              <a:defRPr sz="2000"/>
            </a:lvl3pPr>
            <a:lvl4pPr>
              <a:buClr>
                <a:srgbClr val="EE5E2C"/>
              </a:buClr>
              <a:defRPr sz="1800"/>
            </a:lvl4pPr>
            <a:lvl5pPr>
              <a:buClr>
                <a:srgbClr val="EE5E2C"/>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8" name="Straight Connector 7"/>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9"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10"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76200" y="76200"/>
            <a:ext cx="8229600" cy="1143000"/>
          </a:xfrm>
        </p:spPr>
        <p:txBody>
          <a:bodyPr/>
          <a:lstStyle>
            <a:lvl1pPr algn="l">
              <a:defRPr>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buClr>
                <a:srgbClr val="EE5E2C"/>
              </a:buClr>
              <a:defRPr sz="2400"/>
            </a:lvl1pPr>
            <a:lvl2pPr>
              <a:buClr>
                <a:srgbClr val="EE5E2C"/>
              </a:buClr>
              <a:defRPr sz="2000"/>
            </a:lvl2pPr>
            <a:lvl3pPr>
              <a:buClr>
                <a:srgbClr val="EE5E2C"/>
              </a:buClr>
              <a:defRPr sz="1800"/>
            </a:lvl3pPr>
            <a:lvl4pPr>
              <a:buClr>
                <a:srgbClr val="EE5E2C"/>
              </a:buClr>
              <a:defRPr sz="1600"/>
            </a:lvl4pPr>
            <a:lvl5pPr>
              <a:buClr>
                <a:srgbClr val="EE5E2C"/>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buClr>
                <a:srgbClr val="EE5E2C"/>
              </a:buClr>
              <a:defRPr sz="2400"/>
            </a:lvl1pPr>
            <a:lvl2pPr>
              <a:buClr>
                <a:srgbClr val="EE5E2C"/>
              </a:buClr>
              <a:defRPr sz="2000"/>
            </a:lvl2pPr>
            <a:lvl3pPr>
              <a:buClr>
                <a:srgbClr val="EE5E2C"/>
              </a:buClr>
              <a:defRPr sz="1800"/>
            </a:lvl3pPr>
            <a:lvl4pPr>
              <a:buClr>
                <a:srgbClr val="EE5E2C"/>
              </a:buClr>
              <a:defRPr sz="1600"/>
            </a:lvl4pPr>
            <a:lvl5pPr>
              <a:buClr>
                <a:srgbClr val="EE5E2C"/>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4" name="Straight Connector 3"/>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5"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6"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76200" y="76200"/>
            <a:ext cx="8229600" cy="1143000"/>
          </a:xfrm>
        </p:spPr>
        <p:txBody>
          <a:bodyPr/>
          <a:lstStyle>
            <a:lvl1pPr algn="l">
              <a:defRPr>
                <a:solidFill>
                  <a:schemeClr val="bg1"/>
                </a:solidFill>
              </a:defRPr>
            </a:lvl1p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small_color.tif"/>
          <p:cNvPicPr>
            <a:picLocks noChangeAspect="1"/>
          </p:cNvPicPr>
          <p:nvPr/>
        </p:nvPicPr>
        <p:blipFill>
          <a:blip r:embed="rId2" cstate="print"/>
          <a:srcRect/>
          <a:stretch>
            <a:fillRect/>
          </a:stretch>
        </p:blipFill>
        <p:spPr bwMode="auto">
          <a:xfrm>
            <a:off x="7239000" y="6346825"/>
            <a:ext cx="1817688" cy="434975"/>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6" name="Straight Connector 5"/>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7"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8"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buClr>
                <a:srgbClr val="EE5E2C"/>
              </a:buClr>
              <a:defRPr sz="3200"/>
            </a:lvl1pPr>
            <a:lvl2pPr>
              <a:buClr>
                <a:srgbClr val="EE5E2C"/>
              </a:buClr>
              <a:defRPr sz="2800"/>
            </a:lvl2pPr>
            <a:lvl3pPr>
              <a:buClr>
                <a:srgbClr val="EE5E2C"/>
              </a:buClr>
              <a:defRPr sz="2400"/>
            </a:lvl3pPr>
            <a:lvl4pPr>
              <a:buClr>
                <a:srgbClr val="EE5E2C"/>
              </a:buClr>
              <a:defRPr sz="2000"/>
            </a:lvl4pPr>
            <a:lvl5pPr>
              <a:buClr>
                <a:srgbClr val="EE5E2C"/>
              </a:buCl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cxnSp>
        <p:nvCxnSpPr>
          <p:cNvPr id="6" name="Straight Connector 5"/>
          <p:cNvCxnSpPr/>
          <p:nvPr/>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7" name="Picture 8" descr="Export Wizard-132.png"/>
          <p:cNvPicPr>
            <a:picLocks noChangeAspect="1"/>
          </p:cNvPicPr>
          <p:nvPr/>
        </p:nvPicPr>
        <p:blipFill>
          <a:blip r:embed="rId2" cstate="print"/>
          <a:srcRect/>
          <a:stretch>
            <a:fillRect/>
          </a:stretch>
        </p:blipFill>
        <p:spPr bwMode="auto">
          <a:xfrm>
            <a:off x="7086600" y="152400"/>
            <a:ext cx="1803400" cy="1808163"/>
          </a:xfrm>
          <a:prstGeom prst="rect">
            <a:avLst/>
          </a:prstGeom>
          <a:noFill/>
          <a:ln w="9525">
            <a:noFill/>
            <a:miter lim="800000"/>
            <a:headEnd/>
            <a:tailEnd/>
          </a:ln>
        </p:spPr>
      </p:pic>
      <p:pic>
        <p:nvPicPr>
          <p:cNvPr id="8" name="Picture 9" descr="small_color.tif"/>
          <p:cNvPicPr>
            <a:picLocks noChangeAspect="1"/>
          </p:cNvPicPr>
          <p:nvPr/>
        </p:nvPicPr>
        <p:blipFill>
          <a:blip r:embed="rId3" cstate="print"/>
          <a:srcRect/>
          <a:stretch>
            <a:fillRect/>
          </a:stretch>
        </p:blipFill>
        <p:spPr bwMode="auto">
          <a:xfrm>
            <a:off x="7239000" y="6346825"/>
            <a:ext cx="1817688" cy="434975"/>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rot="16200000" flipH="1">
            <a:off x="4611688" y="3425825"/>
            <a:ext cx="6858000" cy="6350"/>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rot="5400000">
            <a:off x="5181600" y="2895600"/>
            <a:ext cx="6858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pic>
        <p:nvPicPr>
          <p:cNvPr id="6" name="Picture 8" descr="Export Wizard-132.png"/>
          <p:cNvPicPr>
            <a:picLocks noChangeAspect="1"/>
          </p:cNvPicPr>
          <p:nvPr/>
        </p:nvPicPr>
        <p:blipFill>
          <a:blip r:embed="rId2" cstate="print"/>
          <a:srcRect/>
          <a:stretch>
            <a:fillRect/>
          </a:stretch>
        </p:blipFill>
        <p:spPr bwMode="auto">
          <a:xfrm>
            <a:off x="7146925" y="4859338"/>
            <a:ext cx="1806575" cy="1803400"/>
          </a:xfrm>
          <a:prstGeom prst="rect">
            <a:avLst/>
          </a:prstGeom>
          <a:noFill/>
          <a:ln w="9525">
            <a:noFill/>
            <a:miter lim="800000"/>
            <a:headEnd/>
            <a:tailEnd/>
          </a:ln>
        </p:spPr>
      </p:pic>
      <p:pic>
        <p:nvPicPr>
          <p:cNvPr id="7" name="Picture 9" descr="small_color.tif"/>
          <p:cNvPicPr>
            <a:picLocks noChangeAspect="1"/>
          </p:cNvPicPr>
          <p:nvPr/>
        </p:nvPicPr>
        <p:blipFill>
          <a:blip r:embed="rId3" cstate="print"/>
          <a:srcRect/>
          <a:stretch>
            <a:fillRect/>
          </a:stretch>
        </p:blipFill>
        <p:spPr bwMode="auto">
          <a:xfrm>
            <a:off x="80963" y="4946650"/>
            <a:ext cx="434975" cy="1817688"/>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buClr>
                <a:srgbClr val="EE5E2C"/>
              </a:buClr>
              <a:defRPr/>
            </a:lvl1pPr>
            <a:lvl2pPr>
              <a:buClr>
                <a:srgbClr val="EE5E2C"/>
              </a:buClr>
              <a:defRPr/>
            </a:lvl2pPr>
            <a:lvl3pPr>
              <a:buClr>
                <a:srgbClr val="EE5E2C"/>
              </a:buClr>
              <a:defRPr/>
            </a:lvl3pPr>
            <a:lvl4pPr>
              <a:buClr>
                <a:srgbClr val="EE5E2C"/>
              </a:buClr>
              <a:defRPr/>
            </a:lvl4pPr>
            <a:lvl5pPr>
              <a:buClr>
                <a:srgbClr val="EE5E2C"/>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rot="16200000" flipH="1">
            <a:off x="4611688" y="3425825"/>
            <a:ext cx="6858000" cy="6350"/>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rot="5400000">
            <a:off x="5181600" y="2895600"/>
            <a:ext cx="6858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pic>
        <p:nvPicPr>
          <p:cNvPr id="6" name="Picture 8" descr="Export Wizard-132.png"/>
          <p:cNvPicPr>
            <a:picLocks noChangeAspect="1"/>
          </p:cNvPicPr>
          <p:nvPr/>
        </p:nvPicPr>
        <p:blipFill>
          <a:blip r:embed="rId2" cstate="print"/>
          <a:srcRect/>
          <a:stretch>
            <a:fillRect/>
          </a:stretch>
        </p:blipFill>
        <p:spPr bwMode="auto">
          <a:xfrm>
            <a:off x="7146925" y="4859338"/>
            <a:ext cx="1806575" cy="1803400"/>
          </a:xfrm>
          <a:prstGeom prst="rect">
            <a:avLst/>
          </a:prstGeom>
          <a:noFill/>
          <a:ln w="9525">
            <a:noFill/>
            <a:miter lim="800000"/>
            <a:headEnd/>
            <a:tailEnd/>
          </a:ln>
        </p:spPr>
      </p:pic>
      <p:pic>
        <p:nvPicPr>
          <p:cNvPr id="7" name="Picture 9" descr="small_color.tif"/>
          <p:cNvPicPr>
            <a:picLocks noChangeAspect="1"/>
          </p:cNvPicPr>
          <p:nvPr/>
        </p:nvPicPr>
        <p:blipFill>
          <a:blip r:embed="rId3" cstate="print"/>
          <a:srcRect/>
          <a:stretch>
            <a:fillRect/>
          </a:stretch>
        </p:blipFill>
        <p:spPr bwMode="auto">
          <a:xfrm>
            <a:off x="80963" y="4946650"/>
            <a:ext cx="434975" cy="1817688"/>
          </a:xfrm>
          <a:prstGeom prst="rect">
            <a:avLst/>
          </a:prstGeom>
          <a:noFill/>
          <a:ln w="9525">
            <a:noFill/>
            <a:miter lim="800000"/>
            <a:headEnd/>
            <a:tailEnd/>
          </a:ln>
        </p:spPr>
      </p:pic>
      <p:sp>
        <p:nvSpPr>
          <p:cNvPr id="3" name="Vertical Text Placeholder 2"/>
          <p:cNvSpPr>
            <a:spLocks noGrp="1"/>
          </p:cNvSpPr>
          <p:nvPr>
            <p:ph type="body" orient="vert" idx="1"/>
          </p:nvPr>
        </p:nvSpPr>
        <p:spPr>
          <a:xfrm>
            <a:off x="457200" y="274638"/>
            <a:ext cx="6019800" cy="5851525"/>
          </a:xfrm>
        </p:spPr>
        <p:txBody>
          <a:bodyPr vert="eaVert"/>
          <a:lstStyle>
            <a:lvl1pPr>
              <a:buClr>
                <a:srgbClr val="EE5E2C"/>
              </a:buClr>
              <a:defRPr/>
            </a:lvl1pPr>
            <a:lvl2pPr>
              <a:buClr>
                <a:srgbClr val="EE5E2C"/>
              </a:buClr>
              <a:defRPr/>
            </a:lvl2pPr>
            <a:lvl3pPr>
              <a:buClr>
                <a:srgbClr val="EE5E2C"/>
              </a:buClr>
              <a:defRPr/>
            </a:lvl3pPr>
            <a:lvl4pPr>
              <a:buClr>
                <a:srgbClr val="EE5E2C"/>
              </a:buClr>
              <a:defRPr/>
            </a:lvl4pPr>
            <a:lvl5pPr>
              <a:buClr>
                <a:srgbClr val="EE5E2C"/>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Vertical Title 1"/>
          <p:cNvSpPr>
            <a:spLocks noGrp="1"/>
          </p:cNvSpPr>
          <p:nvPr>
            <p:ph type="title" orient="vert"/>
          </p:nvPr>
        </p:nvSpPr>
        <p:spPr>
          <a:xfrm>
            <a:off x="7821226" y="274638"/>
            <a:ext cx="1291717" cy="5851525"/>
          </a:xfrm>
        </p:spPr>
        <p:txBody>
          <a:bodyPr vert="eaVert">
            <a:normAutofit/>
          </a:bodyPr>
          <a:lstStyle>
            <a:lvl1pPr algn="l">
              <a:defRPr sz="3600">
                <a:solidFill>
                  <a:schemeClr val="bg1"/>
                </a:solidFill>
              </a:defRPr>
            </a:lvl1pPr>
          </a:lstStyle>
          <a:p>
            <a:r>
              <a:rPr lang="en-US"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4" name="Picture 9" descr="small_color.tif"/>
          <p:cNvPicPr>
            <a:picLocks noChangeAspect="1"/>
          </p:cNvPicPr>
          <p:nvPr userDrawn="1"/>
        </p:nvPicPr>
        <p:blipFill>
          <a:blip r:embed="rId2" cstate="print"/>
          <a:srcRect/>
          <a:stretch>
            <a:fillRect/>
          </a:stretch>
        </p:blipFill>
        <p:spPr bwMode="auto">
          <a:xfrm>
            <a:off x="7239000" y="6346825"/>
            <a:ext cx="1817688" cy="434975"/>
          </a:xfrm>
          <a:prstGeom prst="rect">
            <a:avLst/>
          </a:prstGeom>
          <a:noFill/>
          <a:ln w="9525">
            <a:noFill/>
            <a:miter lim="800000"/>
            <a:headEnd/>
            <a:tailEnd/>
          </a:ln>
        </p:spPr>
      </p:pic>
      <p:sp>
        <p:nvSpPr>
          <p:cNvPr id="5" name="Rectangle 4"/>
          <p:cNvSpPr/>
          <p:nvPr userDrawn="1"/>
        </p:nvSpPr>
        <p:spPr>
          <a:xfrm>
            <a:off x="0" y="0"/>
            <a:ext cx="9144000" cy="1066800"/>
          </a:xfrm>
          <a:prstGeom prst="rect">
            <a:avLst/>
          </a:prstGeom>
          <a:solidFill>
            <a:srgbClr val="EE5E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cxnSp>
        <p:nvCxnSpPr>
          <p:cNvPr id="6" name="Straight Connector 5"/>
          <p:cNvCxnSpPr/>
          <p:nvPr userDrawn="1"/>
        </p:nvCxnSpPr>
        <p:spPr>
          <a:xfrm>
            <a:off x="0" y="1087438"/>
            <a:ext cx="9144000" cy="1587"/>
          </a:xfrm>
          <a:prstGeom prst="line">
            <a:avLst/>
          </a:prstGeom>
          <a:ln w="28575">
            <a:solidFill>
              <a:srgbClr val="A7CBE8"/>
            </a:solidFill>
          </a:ln>
        </p:spPr>
        <p:style>
          <a:lnRef idx="1">
            <a:schemeClr val="accent1"/>
          </a:lnRef>
          <a:fillRef idx="0">
            <a:schemeClr val="accent1"/>
          </a:fillRef>
          <a:effectRef idx="0">
            <a:schemeClr val="accent1"/>
          </a:effectRef>
          <a:fontRef idx="minor">
            <a:schemeClr val="tx1"/>
          </a:fontRef>
        </p:style>
      </p:cxnSp>
      <p:pic>
        <p:nvPicPr>
          <p:cNvPr id="7" name="Picture 8" descr="Export Wizard-132.png"/>
          <p:cNvPicPr>
            <a:picLocks noChangeAspect="1"/>
          </p:cNvPicPr>
          <p:nvPr userDrawn="1"/>
        </p:nvPicPr>
        <p:blipFill>
          <a:blip r:embed="rId3" cstate="print"/>
          <a:srcRect/>
          <a:stretch>
            <a:fillRect/>
          </a:stretch>
        </p:blipFill>
        <p:spPr bwMode="auto">
          <a:xfrm>
            <a:off x="7086600" y="152400"/>
            <a:ext cx="1803400" cy="1808163"/>
          </a:xfrm>
          <a:prstGeom prst="rect">
            <a:avLst/>
          </a:prstGeom>
          <a:noFill/>
          <a:ln w="9525">
            <a:noFill/>
            <a:miter lim="800000"/>
            <a:headEnd/>
            <a:tailEnd/>
          </a:ln>
        </p:spPr>
      </p:pic>
      <p:pic>
        <p:nvPicPr>
          <p:cNvPr id="8" name="Picture 9" descr="small_color.tif"/>
          <p:cNvPicPr>
            <a:picLocks noChangeAspect="1"/>
          </p:cNvPicPr>
          <p:nvPr userDrawn="1"/>
        </p:nvPicPr>
        <p:blipFill>
          <a:blip r:embed="rId2" cstate="print"/>
          <a:srcRect/>
          <a:stretch>
            <a:fillRect/>
          </a:stretch>
        </p:blipFill>
        <p:spPr bwMode="auto">
          <a:xfrm>
            <a:off x="7239000" y="6346825"/>
            <a:ext cx="1817688" cy="434975"/>
          </a:xfrm>
          <a:prstGeom prst="rect">
            <a:avLst/>
          </a:prstGeom>
          <a:noFill/>
          <a:ln w="9525">
            <a:noFill/>
            <a:miter lim="800000"/>
            <a:headEnd/>
            <a:tailEnd/>
          </a:ln>
        </p:spPr>
      </p:pic>
      <p:sp>
        <p:nvSpPr>
          <p:cNvPr id="13" name="Content Placeholder 12"/>
          <p:cNvSpPr>
            <a:spLocks noGrp="1"/>
          </p:cNvSpPr>
          <p:nvPr>
            <p:ph sz="quarter" idx="13"/>
          </p:nvPr>
        </p:nvSpPr>
        <p:spPr>
          <a:xfrm>
            <a:off x="493713" y="1757363"/>
            <a:ext cx="8208962" cy="4098925"/>
          </a:xfrm>
        </p:spPr>
        <p:txBody>
          <a:bodyPr/>
          <a:lstStyle>
            <a:lvl1pPr>
              <a:buClr>
                <a:srgbClr val="EE5E2C"/>
              </a:buClr>
              <a:defRPr/>
            </a:lvl1pPr>
            <a:lvl2pPr>
              <a:buClr>
                <a:srgbClr val="EE5E2C"/>
              </a:buClr>
              <a:defRPr/>
            </a:lvl2pPr>
            <a:lvl3pPr>
              <a:buClr>
                <a:srgbClr val="EE5E2C"/>
              </a:buClr>
              <a:defRPr/>
            </a:lvl3pPr>
            <a:lvl4pPr>
              <a:buClr>
                <a:srgbClr val="EE5E2C"/>
              </a:buClr>
              <a:defRPr/>
            </a:lvl4pPr>
            <a:lvl5pPr>
              <a:buClr>
                <a:srgbClr val="EE5E2C"/>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07884" y="151350"/>
            <a:ext cx="8229600" cy="1143000"/>
          </a:xfrm>
        </p:spPr>
        <p:txBody>
          <a:bodyPr/>
          <a:lstStyle>
            <a:lvl1pPr algn="l">
              <a:defRPr b="1">
                <a:solidFill>
                  <a:schemeClr val="bg1"/>
                </a:solidFill>
              </a:defRPr>
            </a:lvl1pPr>
          </a:lstStyle>
          <a:p>
            <a:r>
              <a:rPr lang="en-US" dirty="0" smtClean="0"/>
              <a:t>Click to edit Master title style</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504EBED1-F301-412D-9A35-F14A18B593B6}" type="datetimeFigureOut">
              <a:rPr lang="en-US"/>
              <a:pPr/>
              <a:t>2/23/2012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2199931D-6C02-4C9B-AE82-F9D8FBEC914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1"/>
          <p:cNvSpPr>
            <a:spLocks noGrp="1"/>
          </p:cNvSpPr>
          <p:nvPr>
            <p:ph type="body" sz="quarter" idx="10"/>
          </p:nvPr>
        </p:nvSpPr>
        <p:spPr>
          <a:xfrm>
            <a:off x="3541713" y="1388534"/>
            <a:ext cx="5105400" cy="4120444"/>
          </a:xfrm>
        </p:spPr>
        <p:txBody>
          <a:bodyPr/>
          <a:lstStyle/>
          <a:p>
            <a:r>
              <a:rPr lang="de-DE" altLang="zh-CN" sz="5400" b="1" dirty="0" smtClean="0">
                <a:effectLst>
                  <a:outerShdw blurRad="38100" dist="38100" dir="2700000" algn="tl">
                    <a:srgbClr val="000000">
                      <a:alpha val="43137"/>
                    </a:srgbClr>
                  </a:outerShdw>
                </a:effectLst>
              </a:rPr>
              <a:t>COS Pivot </a:t>
            </a:r>
            <a:r>
              <a:rPr lang="de-DE" altLang="zh-CN" sz="4800" dirty="0" smtClean="0">
                <a:effectLst>
                  <a:outerShdw blurRad="38100" dist="38100" dir="2700000" algn="tl">
                    <a:srgbClr val="000000">
                      <a:alpha val="43137"/>
                    </a:srgbClr>
                  </a:outerShdw>
                </a:effectLst>
              </a:rPr>
              <a:t/>
            </a:r>
            <a:br>
              <a:rPr lang="de-DE" altLang="zh-CN" sz="4800" dirty="0" smtClean="0">
                <a:effectLst>
                  <a:outerShdw blurRad="38100" dist="38100" dir="2700000" algn="tl">
                    <a:srgbClr val="000000">
                      <a:alpha val="43137"/>
                    </a:srgbClr>
                  </a:outerShdw>
                </a:effectLst>
              </a:rPr>
            </a:br>
            <a:r>
              <a:rPr lang="de-DE" altLang="zh-CN" sz="4800" dirty="0" smtClean="0">
                <a:effectLst>
                  <a:outerShdw blurRad="38100" dist="38100" dir="2700000" algn="tl">
                    <a:srgbClr val="000000">
                      <a:alpha val="43137"/>
                    </a:srgbClr>
                  </a:outerShdw>
                </a:effectLst>
              </a:rPr>
              <a:t>„</a:t>
            </a:r>
            <a:r>
              <a:rPr lang="zh-TW" altLang="en-US" sz="4800" i="1" dirty="0" smtClean="0">
                <a:effectLst>
                  <a:outerShdw blurRad="38100" dist="38100" dir="2700000" algn="tl">
                    <a:srgbClr val="000000">
                      <a:alpha val="43137"/>
                    </a:srgbClr>
                  </a:outerShdw>
                </a:effectLst>
                <a:latin typeface="微软雅黑" pitchFamily="34" charset="-122"/>
                <a:ea typeface="微软雅黑" pitchFamily="34" charset="-122"/>
              </a:rPr>
              <a:t>连结学术赞助</a:t>
            </a:r>
            <a:r>
              <a:rPr lang="de-DE" altLang="zh-CN" sz="4800" dirty="0" smtClean="0">
                <a:effectLst>
                  <a:outerShdw blurRad="38100" dist="38100" dir="2700000" algn="tl">
                    <a:srgbClr val="000000">
                      <a:alpha val="43137"/>
                    </a:srgbClr>
                  </a:outerShdw>
                </a:effectLst>
              </a:rPr>
              <a:t>“</a:t>
            </a:r>
          </a:p>
          <a:p>
            <a:endParaRPr lang="de-DE" altLang="zh-CN" sz="6600" dirty="0" smtClean="0">
              <a:effectLst>
                <a:outerShdw blurRad="38100" dist="38100" dir="2700000" algn="tl">
                  <a:srgbClr val="000000">
                    <a:alpha val="43137"/>
                  </a:srgbClr>
                </a:outerShdw>
              </a:effectLst>
            </a:endParaRPr>
          </a:p>
          <a:p>
            <a:r>
              <a:rPr lang="zh-TW" altLang="en-US" sz="2400" dirty="0" smtClean="0">
                <a:effectLst>
                  <a:outerShdw blurRad="38100" dist="38100" dir="2700000" algn="tl">
                    <a:srgbClr val="000000">
                      <a:alpha val="43137"/>
                    </a:srgbClr>
                  </a:outerShdw>
                </a:effectLst>
              </a:rPr>
              <a:t>陈超然   </a:t>
            </a:r>
            <a:r>
              <a:rPr lang="en-US" altLang="zh-TW" sz="2400" dirty="0" smtClean="0">
                <a:effectLst>
                  <a:outerShdw blurRad="38100" dist="38100" dir="2700000" algn="tl">
                    <a:srgbClr val="000000">
                      <a:alpha val="43137"/>
                    </a:srgbClr>
                  </a:outerShdw>
                </a:effectLst>
              </a:rPr>
              <a:t>+86-15123967614</a:t>
            </a:r>
          </a:p>
          <a:p>
            <a:r>
              <a:rPr lang="en-US" altLang="zh-CN" sz="2400" dirty="0" err="1" smtClean="0">
                <a:effectLst>
                  <a:outerShdw blurRad="38100" dist="38100" dir="2700000" algn="tl">
                    <a:srgbClr val="000000">
                      <a:alpha val="43137"/>
                    </a:srgbClr>
                  </a:outerShdw>
                </a:effectLst>
              </a:rPr>
              <a:t>RefWorks</a:t>
            </a:r>
            <a:r>
              <a:rPr lang="en-US" altLang="zh-CN" sz="2400" dirty="0" smtClean="0">
                <a:effectLst>
                  <a:outerShdw blurRad="38100" dist="38100" dir="2700000" algn="tl">
                    <a:srgbClr val="000000">
                      <a:alpha val="43137"/>
                    </a:srgbClr>
                  </a:outerShdw>
                </a:effectLst>
              </a:rPr>
              <a:t>/COS  G. China Manager</a:t>
            </a:r>
          </a:p>
          <a:p>
            <a:r>
              <a:rPr lang="en-US" altLang="zh-CN" sz="2400" dirty="0" smtClean="0">
                <a:effectLst>
                  <a:outerShdw blurRad="38100" dist="38100" dir="2700000" algn="tl">
                    <a:srgbClr val="000000">
                      <a:alpha val="43137"/>
                    </a:srgbClr>
                  </a:outerShdw>
                </a:effectLst>
              </a:rPr>
              <a:t>Francis.Chen@refworks-cos.com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概述</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sp>
        <p:nvSpPr>
          <p:cNvPr id="3" name="Content Placeholder 2"/>
          <p:cNvSpPr>
            <a:spLocks noGrp="1"/>
          </p:cNvSpPr>
          <p:nvPr>
            <p:ph idx="1"/>
          </p:nvPr>
        </p:nvSpPr>
        <p:spPr/>
        <p:txBody>
          <a:bodyPr/>
          <a:lstStyle/>
          <a:p>
            <a:pPr marL="457200" indent="-457200">
              <a:buFont typeface="Arial" pitchFamily="34" charset="0"/>
              <a:buAutoNum type="arabicParenR"/>
            </a:pPr>
            <a:r>
              <a:rPr lang="zh-TW" altLang="en-US" dirty="0" smtClean="0">
                <a:latin typeface="黑体" pitchFamily="49" charset="-122"/>
                <a:ea typeface="黑体" pitchFamily="49" charset="-122"/>
              </a:rPr>
              <a:t>关于我们</a:t>
            </a:r>
            <a:endParaRPr lang="en-US" dirty="0" smtClean="0">
              <a:latin typeface="黑体" pitchFamily="49" charset="-122"/>
              <a:ea typeface="黑体" pitchFamily="49" charset="-122"/>
            </a:endParaRPr>
          </a:p>
          <a:p>
            <a:pPr marL="457200" indent="-457200">
              <a:buFont typeface="Arial" pitchFamily="34" charset="0"/>
              <a:buAutoNum type="arabicParenR"/>
            </a:pPr>
            <a:r>
              <a:rPr lang="zh-TW" altLang="en-US" dirty="0" smtClean="0">
                <a:latin typeface="黑体" pitchFamily="49" charset="-122"/>
                <a:ea typeface="黑体" pitchFamily="49" charset="-122"/>
              </a:rPr>
              <a:t>核心竞爭力</a:t>
            </a:r>
            <a:r>
              <a:rPr lang="en-US" dirty="0" smtClean="0">
                <a:latin typeface="黑体" pitchFamily="49" charset="-122"/>
                <a:ea typeface="黑体" pitchFamily="49" charset="-122"/>
              </a:rPr>
              <a:t>?</a:t>
            </a:r>
          </a:p>
          <a:p>
            <a:pPr marL="457200" indent="-457200">
              <a:buFont typeface="Arial" pitchFamily="34" charset="0"/>
              <a:buAutoNum type="arabicParenR"/>
            </a:pPr>
            <a:r>
              <a:rPr lang="zh-TW" altLang="en-US" dirty="0" smtClean="0">
                <a:latin typeface="黑体" pitchFamily="49" charset="-122"/>
                <a:ea typeface="黑体" pitchFamily="49" charset="-122"/>
              </a:rPr>
              <a:t>什么是</a:t>
            </a:r>
            <a:r>
              <a:rPr lang="en-US" dirty="0" smtClean="0">
                <a:latin typeface="黑体" pitchFamily="49" charset="-122"/>
                <a:ea typeface="黑体" pitchFamily="49" charset="-122"/>
              </a:rPr>
              <a:t>COS Pivot?</a:t>
            </a:r>
          </a:p>
          <a:p>
            <a:pPr marL="457200" indent="-457200">
              <a:buFont typeface="Arial" pitchFamily="34" charset="0"/>
              <a:buAutoNum type="arabicParenR"/>
            </a:pPr>
            <a:r>
              <a:rPr lang="en-US" dirty="0" smtClean="0">
                <a:latin typeface="黑体" pitchFamily="49" charset="-122"/>
                <a:ea typeface="黑体" pitchFamily="49" charset="-122"/>
              </a:rPr>
              <a:t>COS Pivot</a:t>
            </a:r>
            <a:r>
              <a:rPr lang="zh-TW" altLang="en-US" dirty="0" smtClean="0">
                <a:latin typeface="黑体" pitchFamily="49" charset="-122"/>
                <a:ea typeface="黑体" pitchFamily="49" charset="-122"/>
              </a:rPr>
              <a:t>帶来什么</a:t>
            </a:r>
            <a:r>
              <a:rPr lang="en-US" dirty="0" smtClean="0">
                <a:latin typeface="黑体" pitchFamily="49" charset="-122"/>
                <a:ea typeface="黑体" pitchFamily="49" charset="-122"/>
              </a:rPr>
              <a:t>?</a:t>
            </a:r>
          </a:p>
          <a:p>
            <a:pPr marL="457200" indent="-457200">
              <a:buFont typeface="Arial" pitchFamily="34" charset="0"/>
              <a:buAutoNum type="arabicParenR"/>
            </a:pPr>
            <a:r>
              <a:rPr lang="zh-TW" altLang="en-US" dirty="0" smtClean="0">
                <a:latin typeface="黑体" pitchFamily="49" charset="-122"/>
                <a:ea typeface="黑体" pitchFamily="49" charset="-122"/>
              </a:rPr>
              <a:t>优势</a:t>
            </a:r>
            <a:endParaRPr lang="en-US" dirty="0" smtClean="0">
              <a:latin typeface="黑体" pitchFamily="49" charset="-122"/>
              <a:ea typeface="黑体" pitchFamily="49" charset="-122"/>
            </a:endParaRPr>
          </a:p>
          <a:p>
            <a:pPr marL="457200" indent="-457200">
              <a:buFont typeface="Arial" pitchFamily="34" charset="0"/>
              <a:buAutoNum type="arabicParenR"/>
            </a:pPr>
            <a:r>
              <a:rPr lang="zh-TW" altLang="en-US" dirty="0" smtClean="0">
                <a:latin typeface="黑体" pitchFamily="49" charset="-122"/>
                <a:ea typeface="黑体" pitchFamily="49" charset="-122"/>
              </a:rPr>
              <a:t>如何使用</a:t>
            </a:r>
            <a:r>
              <a:rPr lang="en-US" dirty="0" smtClean="0">
                <a:latin typeface="黑体" pitchFamily="49" charset="-122"/>
                <a:ea typeface="黑体" pitchFamily="49" charset="-122"/>
              </a:rPr>
              <a:t>COS Pivot?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关于我们</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sp>
        <p:nvSpPr>
          <p:cNvPr id="5" name="Content Placeholder 2"/>
          <p:cNvSpPr>
            <a:spLocks noGrp="1"/>
          </p:cNvSpPr>
          <p:nvPr>
            <p:ph idx="1"/>
          </p:nvPr>
        </p:nvSpPr>
        <p:spPr>
          <a:xfrm>
            <a:off x="457200" y="1600200"/>
            <a:ext cx="8229600" cy="4525963"/>
          </a:xfrm>
        </p:spPr>
        <p:txBody>
          <a:bodyPr/>
          <a:lstStyle/>
          <a:p>
            <a:r>
              <a:rPr lang="en-US" dirty="0" err="1" smtClean="0">
                <a:latin typeface="黑体" pitchFamily="49" charset="-122"/>
                <a:ea typeface="黑体" pitchFamily="49" charset="-122"/>
              </a:rPr>
              <a:t>ProQuest</a:t>
            </a:r>
            <a:r>
              <a:rPr lang="en-US" dirty="0" smtClean="0">
                <a:latin typeface="黑体" pitchFamily="49" charset="-122"/>
                <a:ea typeface="黑体" pitchFamily="49" charset="-122"/>
              </a:rPr>
              <a:t>, LLC</a:t>
            </a:r>
            <a:r>
              <a:rPr lang="zh-TW" altLang="en-US" dirty="0" smtClean="0">
                <a:latin typeface="黑体" pitchFamily="49" charset="-122"/>
                <a:ea typeface="黑体" pitchFamily="49" charset="-122"/>
              </a:rPr>
              <a:t>商业集团的一员</a:t>
            </a:r>
            <a:endParaRPr lang="en-US" dirty="0" smtClean="0">
              <a:latin typeface="黑体" pitchFamily="49" charset="-122"/>
              <a:ea typeface="黑体" pitchFamily="49" charset="-122"/>
            </a:endParaRPr>
          </a:p>
          <a:p>
            <a:r>
              <a:rPr lang="de-DE" dirty="0" smtClean="0">
                <a:latin typeface="黑体" pitchFamily="49" charset="-122"/>
                <a:ea typeface="黑体" pitchFamily="49" charset="-122"/>
              </a:rPr>
              <a:t>COS</a:t>
            </a:r>
            <a:r>
              <a:rPr lang="de-DE" sz="2000" dirty="0" smtClean="0">
                <a:solidFill>
                  <a:schemeClr val="tx1">
                    <a:lumMod val="50000"/>
                    <a:lumOff val="50000"/>
                  </a:schemeClr>
                </a:solidFill>
                <a:latin typeface="黑体" pitchFamily="49" charset="-122"/>
                <a:ea typeface="黑体" pitchFamily="49" charset="-122"/>
              </a:rPr>
              <a:t>(Community of Scholars)</a:t>
            </a:r>
            <a:r>
              <a:rPr lang="zh-TW" altLang="en-US" dirty="0" smtClean="0">
                <a:latin typeface="黑体" pitchFamily="49" charset="-122"/>
                <a:ea typeface="黑体" pitchFamily="49" charset="-122"/>
              </a:rPr>
              <a:t>在</a:t>
            </a:r>
            <a:r>
              <a:rPr lang="de-DE" dirty="0" smtClean="0">
                <a:latin typeface="黑体" pitchFamily="49" charset="-122"/>
                <a:ea typeface="黑体" pitchFamily="49" charset="-122"/>
              </a:rPr>
              <a:t>1989</a:t>
            </a:r>
            <a:r>
              <a:rPr lang="zh-TW" altLang="en-US" dirty="0" smtClean="0">
                <a:latin typeface="黑体" pitchFamily="49" charset="-122"/>
                <a:ea typeface="黑体" pitchFamily="49" charset="-122"/>
              </a:rPr>
              <a:t>成立</a:t>
            </a:r>
            <a:endParaRPr lang="de-DE" dirty="0" smtClean="0">
              <a:latin typeface="黑体" pitchFamily="49" charset="-122"/>
              <a:ea typeface="黑体" pitchFamily="49" charset="-122"/>
            </a:endParaRPr>
          </a:p>
          <a:p>
            <a:r>
              <a:rPr lang="de-DE" dirty="0" smtClean="0">
                <a:latin typeface="黑体" pitchFamily="49" charset="-122"/>
                <a:ea typeface="黑体" pitchFamily="49" charset="-122"/>
              </a:rPr>
              <a:t>RefWorks</a:t>
            </a:r>
            <a:r>
              <a:rPr lang="de-DE" sz="1800" dirty="0" smtClean="0">
                <a:solidFill>
                  <a:schemeClr val="tx1">
                    <a:lumMod val="50000"/>
                    <a:lumOff val="50000"/>
                  </a:schemeClr>
                </a:solidFill>
                <a:latin typeface="黑体" pitchFamily="49" charset="-122"/>
                <a:ea typeface="黑体" pitchFamily="49" charset="-122"/>
              </a:rPr>
              <a:t>(Reference Works)</a:t>
            </a:r>
            <a:r>
              <a:rPr lang="zh-TW" altLang="en-US" dirty="0" smtClean="0">
                <a:latin typeface="黑体" pitchFamily="49" charset="-122"/>
                <a:ea typeface="黑体" pitchFamily="49" charset="-122"/>
              </a:rPr>
              <a:t>在</a:t>
            </a:r>
            <a:r>
              <a:rPr lang="de-DE" dirty="0" smtClean="0">
                <a:latin typeface="黑体" pitchFamily="49" charset="-122"/>
                <a:ea typeface="黑体" pitchFamily="49" charset="-122"/>
              </a:rPr>
              <a:t>2001</a:t>
            </a:r>
            <a:r>
              <a:rPr lang="zh-TW" altLang="en-US" dirty="0" smtClean="0">
                <a:latin typeface="黑体" pitchFamily="49" charset="-122"/>
                <a:ea typeface="黑体" pitchFamily="49" charset="-122"/>
              </a:rPr>
              <a:t>成立</a:t>
            </a:r>
            <a:endParaRPr lang="de-DE" dirty="0" smtClean="0">
              <a:latin typeface="黑体" pitchFamily="49" charset="-122"/>
              <a:ea typeface="黑体" pitchFamily="49" charset="-122"/>
            </a:endParaRPr>
          </a:p>
          <a:p>
            <a:r>
              <a:rPr lang="de-DE" dirty="0" smtClean="0">
                <a:latin typeface="黑体" pitchFamily="49" charset="-122"/>
                <a:ea typeface="黑体" pitchFamily="49" charset="-122"/>
              </a:rPr>
              <a:t>RefWorks-COS</a:t>
            </a:r>
            <a:r>
              <a:rPr lang="zh-TW" altLang="en-US" dirty="0" smtClean="0">
                <a:latin typeface="黑体" pitchFamily="49" charset="-122"/>
                <a:ea typeface="黑体" pitchFamily="49" charset="-122"/>
              </a:rPr>
              <a:t>在</a:t>
            </a:r>
            <a:r>
              <a:rPr lang="de-DE" dirty="0" smtClean="0">
                <a:latin typeface="黑体" pitchFamily="49" charset="-122"/>
                <a:ea typeface="黑体" pitchFamily="49" charset="-122"/>
              </a:rPr>
              <a:t>2008</a:t>
            </a:r>
            <a:r>
              <a:rPr lang="zh-TW" altLang="en-US" dirty="0" smtClean="0">
                <a:latin typeface="黑体" pitchFamily="49" charset="-122"/>
                <a:ea typeface="黑体" pitchFamily="49" charset="-122"/>
              </a:rPr>
              <a:t>合并是因著要</a:t>
            </a:r>
            <a:r>
              <a:rPr lang="en-US" altLang="zh-TW" dirty="0" smtClean="0">
                <a:latin typeface="黑体" pitchFamily="49" charset="-122"/>
                <a:ea typeface="黑体" pitchFamily="49" charset="-122"/>
              </a:rPr>
              <a:t>…</a:t>
            </a:r>
            <a:r>
              <a:rPr lang="de-DE" dirty="0" smtClean="0">
                <a:latin typeface="黑体" pitchFamily="49" charset="-122"/>
                <a:ea typeface="黑体" pitchFamily="49" charset="-122"/>
              </a:rPr>
              <a:t>:</a:t>
            </a:r>
          </a:p>
          <a:p>
            <a:pPr lvl="1">
              <a:buNone/>
            </a:pPr>
            <a:r>
              <a:rPr lang="de-DE" i="1" dirty="0" smtClean="0">
                <a:solidFill>
                  <a:srgbClr val="EE5E2C"/>
                </a:solidFill>
                <a:latin typeface="黑体" pitchFamily="49" charset="-122"/>
                <a:ea typeface="黑体" pitchFamily="49" charset="-122"/>
              </a:rPr>
              <a:t>„...</a:t>
            </a:r>
            <a:r>
              <a:rPr lang="zh-TW" altLang="en-US" i="1" dirty="0" smtClean="0">
                <a:solidFill>
                  <a:srgbClr val="EE5E2C"/>
                </a:solidFill>
                <a:latin typeface="黑体" pitchFamily="49" charset="-122"/>
                <a:ea typeface="黑体" pitchFamily="49" charset="-122"/>
              </a:rPr>
              <a:t>提供研究人员和研究管理人员一些得到学术赞助信息来源、合作对象和其他对他们的工作至关重要的研发工具</a:t>
            </a:r>
            <a:r>
              <a:rPr lang="en-US" altLang="zh-TW" i="1" dirty="0" smtClean="0">
                <a:solidFill>
                  <a:srgbClr val="EE5E2C"/>
                </a:solidFill>
                <a:latin typeface="黑体" pitchFamily="49" charset="-122"/>
                <a:ea typeface="黑体" pitchFamily="49" charset="-122"/>
              </a:rPr>
              <a:t>…</a:t>
            </a:r>
            <a:r>
              <a:rPr lang="en-US" i="1" dirty="0" smtClean="0">
                <a:solidFill>
                  <a:srgbClr val="EE5E2C"/>
                </a:solidFill>
                <a:latin typeface="黑体" pitchFamily="49" charset="-122"/>
                <a:ea typeface="黑体" pitchFamily="49" charset="-122"/>
              </a:rPr>
              <a:t>”</a:t>
            </a:r>
            <a:endParaRPr lang="en-US" i="1" dirty="0">
              <a:solidFill>
                <a:srgbClr val="EE5E2C"/>
              </a:solidFill>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核心竞爭力</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pic>
        <p:nvPicPr>
          <p:cNvPr id="1027" name="Picture 3"/>
          <p:cNvPicPr>
            <a:picLocks noChangeAspect="1" noChangeArrowheads="1"/>
          </p:cNvPicPr>
          <p:nvPr/>
        </p:nvPicPr>
        <p:blipFill>
          <a:blip r:embed="rId3" cstate="print"/>
          <a:srcRect/>
          <a:stretch>
            <a:fillRect/>
          </a:stretch>
        </p:blipFill>
        <p:spPr bwMode="auto">
          <a:xfrm>
            <a:off x="271356" y="3343713"/>
            <a:ext cx="2666999" cy="18812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2" name="Picture 8" descr="C:\Users\CWolf\AppData\Local\Microsoft\Windows\Temporary Internet Files\Content.IE5\JY2E382O\MP900423112[1].jpg"/>
          <p:cNvPicPr>
            <a:picLocks noChangeAspect="1" noChangeArrowheads="1"/>
          </p:cNvPicPr>
          <p:nvPr/>
        </p:nvPicPr>
        <p:blipFill>
          <a:blip r:embed="rId4" cstate="print"/>
          <a:srcRect t="28247"/>
          <a:stretch>
            <a:fillRect/>
          </a:stretch>
        </p:blipFill>
        <p:spPr bwMode="auto">
          <a:xfrm>
            <a:off x="6278103" y="3390708"/>
            <a:ext cx="2658281" cy="19074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Content Placeholder 2"/>
          <p:cNvSpPr>
            <a:spLocks noGrp="1"/>
          </p:cNvSpPr>
          <p:nvPr>
            <p:ph idx="4294967295"/>
          </p:nvPr>
        </p:nvSpPr>
        <p:spPr>
          <a:xfrm>
            <a:off x="457200" y="1600200"/>
            <a:ext cx="8229600" cy="4525963"/>
          </a:xfrm>
          <a:prstGeom prst="rect">
            <a:avLst/>
          </a:prstGeom>
        </p:spPr>
        <p:txBody>
          <a:bodyPr/>
          <a:lstStyle/>
          <a:p>
            <a:r>
              <a:rPr lang="zh-TW" altLang="en-US" sz="2800" dirty="0" smtClean="0">
                <a:latin typeface="黑体" pitchFamily="49" charset="-122"/>
                <a:ea typeface="黑体" pitchFamily="49" charset="-122"/>
              </a:rPr>
              <a:t>为研究项目寻找赞助机会</a:t>
            </a:r>
            <a:endParaRPr lang="en-US" sz="2800" dirty="0" smtClean="0">
              <a:latin typeface="黑体" pitchFamily="49" charset="-122"/>
              <a:ea typeface="黑体" pitchFamily="49" charset="-122"/>
            </a:endParaRPr>
          </a:p>
          <a:p>
            <a:r>
              <a:rPr lang="zh-TW" altLang="en-US" sz="2800" dirty="0" smtClean="0">
                <a:latin typeface="黑体" pitchFamily="49" charset="-122"/>
                <a:ea typeface="黑体" pitchFamily="49" charset="-122"/>
              </a:rPr>
              <a:t>为研究人员寻找战略机会</a:t>
            </a:r>
            <a:endParaRPr lang="de-DE" sz="2800" dirty="0" smtClean="0">
              <a:latin typeface="黑体" pitchFamily="49" charset="-122"/>
              <a:ea typeface="黑体" pitchFamily="49" charset="-122"/>
            </a:endParaRPr>
          </a:p>
        </p:txBody>
      </p:sp>
      <p:pic>
        <p:nvPicPr>
          <p:cNvPr id="1035" name="Picture 11"/>
          <p:cNvPicPr>
            <a:picLocks noChangeAspect="1" noChangeArrowheads="1"/>
          </p:cNvPicPr>
          <p:nvPr/>
        </p:nvPicPr>
        <p:blipFill>
          <a:blip r:embed="rId5" cstate="print"/>
          <a:srcRect/>
          <a:stretch>
            <a:fillRect/>
          </a:stretch>
        </p:blipFill>
        <p:spPr bwMode="auto">
          <a:xfrm>
            <a:off x="3201318" y="3887406"/>
            <a:ext cx="2895600" cy="1000125"/>
          </a:xfrm>
          <a:prstGeom prst="rect">
            <a:avLst/>
          </a:prstGeom>
          <a:noFill/>
          <a:ln w="9525">
            <a:noFill/>
            <a:miter lim="800000"/>
            <a:headEnd/>
            <a:tailEnd/>
          </a:ln>
        </p:spPr>
      </p:pic>
      <p:cxnSp>
        <p:nvCxnSpPr>
          <p:cNvPr id="81" name="Straight Arrow Connector 80"/>
          <p:cNvCxnSpPr/>
          <p:nvPr/>
        </p:nvCxnSpPr>
        <p:spPr>
          <a:xfrm rot="10800000">
            <a:off x="3161841" y="4968607"/>
            <a:ext cx="2622014" cy="1588"/>
          </a:xfrm>
          <a:prstGeom prst="straightConnector1">
            <a:avLst/>
          </a:prstGeom>
          <a:ln w="47625">
            <a:solidFill>
              <a:srgbClr val="118AB0"/>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3338111" y="5210978"/>
            <a:ext cx="2644048" cy="1588"/>
          </a:xfrm>
          <a:prstGeom prst="straightConnector1">
            <a:avLst/>
          </a:prstGeom>
          <a:ln w="47625">
            <a:solidFill>
              <a:srgbClr val="118AB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354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500"/>
                                  </p:stCondLst>
                                  <p:childTnLst>
                                    <p:set>
                                      <p:cBhvr>
                                        <p:cTn id="6" dur="1" fill="hold">
                                          <p:stCondLst>
                                            <p:cond delay="0"/>
                                          </p:stCondLst>
                                        </p:cTn>
                                        <p:tgtEl>
                                          <p:spTgt spid="1035"/>
                                        </p:tgtEl>
                                        <p:attrNameLst>
                                          <p:attrName>style.visibility</p:attrName>
                                        </p:attrNameLst>
                                      </p:cBhvr>
                                      <p:to>
                                        <p:strVal val="visible"/>
                                      </p:to>
                                    </p:set>
                                    <p:anim calcmode="lin" valueType="num">
                                      <p:cBhvr>
                                        <p:cTn id="7" dur="2000" fill="hold"/>
                                        <p:tgtEl>
                                          <p:spTgt spid="1035"/>
                                        </p:tgtEl>
                                        <p:attrNameLst>
                                          <p:attrName>ppt_w</p:attrName>
                                        </p:attrNameLst>
                                      </p:cBhvr>
                                      <p:tavLst>
                                        <p:tav tm="0">
                                          <p:val>
                                            <p:fltVal val="0"/>
                                          </p:val>
                                        </p:tav>
                                        <p:tav tm="100000">
                                          <p:val>
                                            <p:strVal val="#ppt_w"/>
                                          </p:val>
                                        </p:tav>
                                      </p:tavLst>
                                    </p:anim>
                                    <p:anim calcmode="lin" valueType="num">
                                      <p:cBhvr>
                                        <p:cTn id="8" dur="2000" fill="hold"/>
                                        <p:tgtEl>
                                          <p:spTgt spid="1035"/>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presetID="12" presetClass="entr" presetSubtype="2" fill="hold" nodeType="afterEffect">
                                  <p:stCondLst>
                                    <p:cond delay="500"/>
                                  </p:stCondLst>
                                  <p:childTnLst>
                                    <p:set>
                                      <p:cBhvr>
                                        <p:cTn id="11" dur="1" fill="hold">
                                          <p:stCondLst>
                                            <p:cond delay="0"/>
                                          </p:stCondLst>
                                        </p:cTn>
                                        <p:tgtEl>
                                          <p:spTgt spid="81"/>
                                        </p:tgtEl>
                                        <p:attrNameLst>
                                          <p:attrName>style.visibility</p:attrName>
                                        </p:attrNameLst>
                                      </p:cBhvr>
                                      <p:to>
                                        <p:strVal val="visible"/>
                                      </p:to>
                                    </p:set>
                                    <p:animEffect transition="in" filter="slide(fromRight)">
                                      <p:cBhvr>
                                        <p:cTn id="12" dur="500"/>
                                        <p:tgtEl>
                                          <p:spTgt spid="81"/>
                                        </p:tgtEl>
                                      </p:cBhvr>
                                    </p:animEffect>
                                  </p:childTnLst>
                                </p:cTn>
                              </p:par>
                            </p:childTnLst>
                          </p:cTn>
                        </p:par>
                        <p:par>
                          <p:cTn id="13" fill="hold">
                            <p:stCondLst>
                              <p:cond delay="3500"/>
                            </p:stCondLst>
                            <p:childTnLst>
                              <p:par>
                                <p:cTn id="14" presetID="12" presetClass="entr" presetSubtype="8" fill="hold" nodeType="afterEffect">
                                  <p:stCondLst>
                                    <p:cond delay="500"/>
                                  </p:stCondLst>
                                  <p:childTnLst>
                                    <p:set>
                                      <p:cBhvr>
                                        <p:cTn id="15" dur="1" fill="hold">
                                          <p:stCondLst>
                                            <p:cond delay="0"/>
                                          </p:stCondLst>
                                        </p:cTn>
                                        <p:tgtEl>
                                          <p:spTgt spid="83"/>
                                        </p:tgtEl>
                                        <p:attrNameLst>
                                          <p:attrName>style.visibility</p:attrName>
                                        </p:attrNameLst>
                                      </p:cBhvr>
                                      <p:to>
                                        <p:strVal val="visible"/>
                                      </p:to>
                                    </p:set>
                                    <p:animEffect transition="in" filter="slide(fromLeft)">
                                      <p:cBhvr>
                                        <p:cTn id="1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533400" y="1905000"/>
            <a:ext cx="8208962" cy="4098925"/>
          </a:xfrm>
        </p:spPr>
        <p:txBody>
          <a:bodyPr>
            <a:normAutofit/>
          </a:bodyPr>
          <a:lstStyle/>
          <a:p>
            <a:endParaRPr lang="en-US" dirty="0" smtClean="0">
              <a:latin typeface="黑体" pitchFamily="49" charset="-122"/>
              <a:ea typeface="黑体" pitchFamily="49" charset="-122"/>
            </a:endParaRPr>
          </a:p>
          <a:p>
            <a:endParaRPr lang="en-US" dirty="0" smtClean="0">
              <a:latin typeface="黑体" pitchFamily="49" charset="-122"/>
              <a:ea typeface="黑体" pitchFamily="49" charset="-122"/>
            </a:endParaRPr>
          </a:p>
          <a:p>
            <a:endParaRPr lang="en-US" dirty="0">
              <a:latin typeface="黑体" pitchFamily="49" charset="-122"/>
              <a:ea typeface="黑体" pitchFamily="49" charset="-122"/>
            </a:endParaRPr>
          </a:p>
        </p:txBody>
      </p:sp>
      <p:sp>
        <p:nvSpPr>
          <p:cNvPr id="3" name="Title 2"/>
          <p:cNvSpPr>
            <a:spLocks noGrp="1"/>
          </p:cNvSpPr>
          <p:nvPr>
            <p:ph type="title"/>
          </p:nvPr>
        </p:nvSpPr>
        <p:spPr/>
        <p:txBody>
          <a:bodyPr>
            <a:normAutofit/>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什么是</a:t>
            </a:r>
            <a:r>
              <a:rPr lang="en-US" dirty="0" smtClean="0">
                <a:effectLst>
                  <a:outerShdw blurRad="38100" dist="38100" dir="2700000" algn="tl">
                    <a:srgbClr val="000000">
                      <a:alpha val="43137"/>
                    </a:srgbClr>
                  </a:outerShdw>
                </a:effectLst>
                <a:latin typeface="黑体" pitchFamily="49" charset="-122"/>
                <a:ea typeface="黑体" pitchFamily="49" charset="-122"/>
              </a:rPr>
              <a:t>COS Pivot?</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sp>
        <p:nvSpPr>
          <p:cNvPr id="6" name="Content Placeholder 1"/>
          <p:cNvSpPr txBox="1">
            <a:spLocks/>
          </p:cNvSpPr>
          <p:nvPr/>
        </p:nvSpPr>
        <p:spPr>
          <a:xfrm>
            <a:off x="1371600" y="1241775"/>
            <a:ext cx="4159956" cy="898701"/>
          </a:xfrm>
          <a:prstGeom prst="rect">
            <a:avLst/>
          </a:prstGeom>
        </p:spPr>
        <p:txBody>
          <a:bodyPr/>
          <a:lstStyle/>
          <a:p>
            <a:pPr marL="342900" lvl="0" indent="-342900" fontAlgn="auto">
              <a:spcBef>
                <a:spcPct val="20000"/>
              </a:spcBef>
              <a:spcAft>
                <a:spcPts val="0"/>
              </a:spcAft>
              <a:defRPr/>
            </a:pPr>
            <a:r>
              <a:rPr lang="en-US" altLang="zh-CN" sz="2800" b="1" dirty="0" smtClean="0">
                <a:solidFill>
                  <a:srgbClr val="E46C0A"/>
                </a:solidFill>
                <a:effectLst>
                  <a:outerShdw blurRad="38100" dist="38100" dir="2700000" algn="tl">
                    <a:srgbClr val="C0C0C0"/>
                  </a:outerShdw>
                </a:effectLst>
                <a:latin typeface="黑体" pitchFamily="49" charset="-122"/>
                <a:ea typeface="黑体" pitchFamily="49" charset="-122"/>
              </a:rPr>
              <a:t>Funding Opportunities</a:t>
            </a:r>
          </a:p>
          <a:p>
            <a:pPr marL="342900" lvl="0" indent="-342900" fontAlgn="auto">
              <a:spcBef>
                <a:spcPct val="20000"/>
              </a:spcBef>
              <a:spcAft>
                <a:spcPts val="0"/>
              </a:spcAft>
              <a:defRPr/>
            </a:pPr>
            <a:r>
              <a:rPr kumimoji="0" lang="zh-TW" altLang="en-US" sz="2800" b="1" i="0" u="none" strike="noStrike" kern="1200" cap="none" spc="0" normalizeH="0" baseline="0" noProof="0" dirty="0" smtClean="0">
                <a:ln>
                  <a:noFill/>
                </a:ln>
                <a:solidFill>
                  <a:srgbClr val="E46C0A"/>
                </a:solidFill>
                <a:effectLst>
                  <a:outerShdw blurRad="38100" dist="38100" dir="2700000" algn="tl">
                    <a:srgbClr val="C0C0C0"/>
                  </a:outerShdw>
                </a:effectLst>
                <a:uLnTx/>
                <a:uFillTx/>
                <a:latin typeface="黑体" pitchFamily="49" charset="-122"/>
                <a:ea typeface="黑体" pitchFamily="49" charset="-122"/>
              </a:rPr>
              <a:t>学术赞助机会</a:t>
            </a:r>
            <a:endParaRPr kumimoji="0" lang="en-US" sz="1800" b="0" i="0" u="none" strike="noStrike" kern="1200" cap="none" spc="0" normalizeH="0" baseline="0" noProof="0" dirty="0" smtClean="0">
              <a:ln>
                <a:noFill/>
              </a:ln>
              <a:solidFill>
                <a:schemeClr val="tx1"/>
              </a:solidFill>
              <a:effectLst/>
              <a:uLnTx/>
              <a:uFillTx/>
              <a:latin typeface="黑体" pitchFamily="49" charset="-122"/>
              <a:ea typeface="黑体" pitchFamily="49" charset="-122"/>
            </a:endParaRPr>
          </a:p>
        </p:txBody>
      </p:sp>
      <p:pic>
        <p:nvPicPr>
          <p:cNvPr id="7" name="Picture 6" descr="magnifyer.gif"/>
          <p:cNvPicPr>
            <a:picLocks noChangeAspect="1"/>
          </p:cNvPicPr>
          <p:nvPr/>
        </p:nvPicPr>
        <p:blipFill>
          <a:blip r:embed="rId2" cstate="print"/>
          <a:stretch>
            <a:fillRect/>
          </a:stretch>
        </p:blipFill>
        <p:spPr>
          <a:xfrm>
            <a:off x="914400" y="2743200"/>
            <a:ext cx="3320143" cy="23114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2"/>
          <p:cNvPicPr>
            <a:picLocks noChangeAspect="1" noChangeArrowheads="1"/>
          </p:cNvPicPr>
          <p:nvPr/>
        </p:nvPicPr>
        <p:blipFill>
          <a:blip r:embed="rId3" cstate="print"/>
          <a:srcRect/>
          <a:stretch>
            <a:fillRect/>
          </a:stretch>
        </p:blipFill>
        <p:spPr bwMode="auto">
          <a:xfrm>
            <a:off x="533400" y="1295400"/>
            <a:ext cx="800100" cy="944562"/>
          </a:xfrm>
          <a:prstGeom prst="rect">
            <a:avLst/>
          </a:prstGeom>
          <a:noFill/>
          <a:ln w="9525">
            <a:noFill/>
            <a:miter lim="800000"/>
            <a:headEnd/>
            <a:tailEnd/>
          </a:ln>
        </p:spPr>
      </p:pic>
      <p:sp>
        <p:nvSpPr>
          <p:cNvPr id="12" name="TextBox 11"/>
          <p:cNvSpPr txBox="1"/>
          <p:nvPr/>
        </p:nvSpPr>
        <p:spPr>
          <a:xfrm>
            <a:off x="4648200" y="2754489"/>
            <a:ext cx="3810000" cy="2246769"/>
          </a:xfrm>
          <a:prstGeom prst="rect">
            <a:avLst/>
          </a:prstGeom>
          <a:noFill/>
        </p:spPr>
        <p:txBody>
          <a:bodyPr wrap="square">
            <a:spAutoFit/>
          </a:bodyPr>
          <a:lstStyle/>
          <a:p>
            <a:r>
              <a:rPr lang="zh-TW" altLang="en-US" sz="2000" dirty="0" smtClean="0">
                <a:latin typeface="黑体" pitchFamily="49" charset="-122"/>
                <a:ea typeface="黑体" pitchFamily="49" charset="-122"/>
              </a:rPr>
              <a:t>一个世界级的数据库，收录了全球约</a:t>
            </a:r>
            <a:r>
              <a:rPr lang="en-US" altLang="zh-TW" sz="2000" dirty="0" smtClean="0">
                <a:latin typeface="黑体" pitchFamily="49" charset="-122"/>
                <a:ea typeface="黑体" pitchFamily="49" charset="-122"/>
              </a:rPr>
              <a:t>26,000</a:t>
            </a:r>
            <a:r>
              <a:rPr lang="zh-TW" altLang="en-US" sz="2000" dirty="0" smtClean="0">
                <a:latin typeface="黑体" pitchFamily="49" charset="-122"/>
                <a:ea typeface="黑体" pitchFamily="49" charset="-122"/>
              </a:rPr>
              <a:t>笔记录，总值超过</a:t>
            </a:r>
            <a:r>
              <a:rPr lang="en-US" altLang="zh-TW" sz="2000" dirty="0" smtClean="0">
                <a:latin typeface="黑体" pitchFamily="49" charset="-122"/>
                <a:ea typeface="黑体" pitchFamily="49" charset="-122"/>
              </a:rPr>
              <a:t>33</a:t>
            </a:r>
            <a:r>
              <a:rPr lang="zh-TW" altLang="en-US" sz="2000" dirty="0" smtClean="0">
                <a:latin typeface="黑体" pitchFamily="49" charset="-122"/>
                <a:ea typeface="黑体" pitchFamily="49" charset="-122"/>
              </a:rPr>
              <a:t>亿美元的学术赞助机会信息，</a:t>
            </a:r>
            <a:r>
              <a:rPr lang="en-US" sz="2000" dirty="0" smtClean="0">
                <a:latin typeface="黑体" pitchFamily="49" charset="-122"/>
                <a:ea typeface="黑体" pitchFamily="49" charset="-122"/>
              </a:rPr>
              <a:t>COS</a:t>
            </a:r>
            <a:r>
              <a:rPr lang="zh-TW" altLang="en-US" sz="2000" dirty="0" smtClean="0">
                <a:latin typeface="黑体" pitchFamily="49" charset="-122"/>
                <a:ea typeface="黑体" pitchFamily="49" charset="-122"/>
              </a:rPr>
              <a:t>学术赞助机会数据库帮助您从全球私人或公共赞助人中寻找研究补助、獎勵和其他款项。</a:t>
            </a:r>
            <a:endParaRPr lang="en-US" altLang="zh-TW" sz="2000" dirty="0" smtClean="0">
              <a:latin typeface="黑体" pitchFamily="49" charset="-122"/>
              <a:ea typeface="黑体" pitchFamily="49" charset="-122"/>
            </a:endParaRPr>
          </a:p>
          <a:p>
            <a:r>
              <a:rPr lang="zh-TW" altLang="en-US" sz="2000" b="1" dirty="0" smtClean="0">
                <a:latin typeface="黑体" pitchFamily="49" charset="-122"/>
                <a:ea typeface="黑体" pitchFamily="49" charset="-122"/>
              </a:rPr>
              <a:t>每日更新！</a:t>
            </a:r>
            <a:endParaRPr lang="en-US" sz="2000" b="1"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effectLst>
                  <a:outerShdw blurRad="38100" dist="38100" dir="2700000" algn="tl">
                    <a:srgbClr val="000000">
                      <a:alpha val="43137"/>
                    </a:srgbClr>
                  </a:outerShdw>
                </a:effectLst>
                <a:latin typeface="黑体" pitchFamily="49" charset="-122"/>
                <a:ea typeface="黑体" pitchFamily="49" charset="-122"/>
              </a:rPr>
              <a:t>什么是</a:t>
            </a:r>
            <a:r>
              <a:rPr lang="en-US" altLang="zh-CN" b="1" dirty="0" smtClean="0">
                <a:effectLst>
                  <a:outerShdw blurRad="38100" dist="38100" dir="2700000" algn="tl">
                    <a:srgbClr val="000000">
                      <a:alpha val="43137"/>
                    </a:srgbClr>
                  </a:outerShdw>
                </a:effectLst>
                <a:latin typeface="黑体" pitchFamily="49" charset="-122"/>
                <a:ea typeface="黑体" pitchFamily="49" charset="-122"/>
              </a:rPr>
              <a:t>COS Pivot?</a:t>
            </a:r>
            <a:endParaRPr lang="en-US" b="1" dirty="0">
              <a:effectLst>
                <a:outerShdw blurRad="38100" dist="38100" dir="2700000" algn="tl">
                  <a:srgbClr val="000000">
                    <a:alpha val="43137"/>
                  </a:srgbClr>
                </a:outerShdw>
              </a:effectLst>
              <a:latin typeface="黑体" pitchFamily="49" charset="-122"/>
              <a:ea typeface="黑体" pitchFamily="49" charset="-122"/>
            </a:endParaRPr>
          </a:p>
        </p:txBody>
      </p:sp>
      <p:sp>
        <p:nvSpPr>
          <p:cNvPr id="3" name="Content Placeholder 2"/>
          <p:cNvSpPr>
            <a:spLocks noGrp="1"/>
          </p:cNvSpPr>
          <p:nvPr>
            <p:ph idx="1"/>
          </p:nvPr>
        </p:nvSpPr>
        <p:spPr>
          <a:xfrm>
            <a:off x="457200" y="1622234"/>
            <a:ext cx="8229600" cy="4525963"/>
          </a:xfrm>
        </p:spPr>
        <p:txBody>
          <a:bodyPr/>
          <a:lstStyle/>
          <a:p>
            <a:r>
              <a:rPr lang="zh-TW" altLang="en-US" dirty="0" smtClean="0">
                <a:latin typeface="黑体" pitchFamily="49" charset="-122"/>
                <a:ea typeface="黑体" pitchFamily="49" charset="-122"/>
              </a:rPr>
              <a:t>最全面的研究赞助机会来源</a:t>
            </a:r>
            <a:endParaRPr lang="en-US" dirty="0" smtClean="0">
              <a:latin typeface="黑体" pitchFamily="49" charset="-122"/>
              <a:ea typeface="黑体" pitchFamily="49" charset="-122"/>
            </a:endParaRPr>
          </a:p>
          <a:p>
            <a:pPr lvl="1"/>
            <a:r>
              <a:rPr lang="zh-TW" altLang="en-US" dirty="0" smtClean="0">
                <a:latin typeface="黑体" pitchFamily="49" charset="-122"/>
                <a:ea typeface="黑体" pitchFamily="49" charset="-122"/>
              </a:rPr>
              <a:t>赞助国家遍及全球 </a:t>
            </a:r>
            <a:r>
              <a:rPr lang="en-US" altLang="zh-TW" dirty="0" smtClean="0">
                <a:latin typeface="黑体" pitchFamily="49" charset="-122"/>
                <a:ea typeface="黑体" pitchFamily="49" charset="-122"/>
              </a:rPr>
              <a:t>89</a:t>
            </a:r>
            <a:r>
              <a:rPr lang="zh-TW" altLang="en-US" dirty="0" smtClean="0">
                <a:latin typeface="黑体" pitchFamily="49" charset="-122"/>
                <a:ea typeface="黑体" pitchFamily="49" charset="-122"/>
              </a:rPr>
              <a:t> 个国家</a:t>
            </a:r>
            <a:endParaRPr lang="en-US" dirty="0" smtClean="0">
              <a:latin typeface="黑体" pitchFamily="49" charset="-122"/>
              <a:ea typeface="黑体" pitchFamily="49" charset="-122"/>
            </a:endParaRPr>
          </a:p>
          <a:p>
            <a:pPr lvl="1"/>
            <a:r>
              <a:rPr lang="en-US" dirty="0" smtClean="0">
                <a:latin typeface="黑体" pitchFamily="49" charset="-122"/>
                <a:ea typeface="黑体" pitchFamily="49" charset="-122"/>
              </a:rPr>
              <a:t>11,500+ </a:t>
            </a:r>
            <a:r>
              <a:rPr lang="zh-TW" altLang="en-US" dirty="0" smtClean="0">
                <a:latin typeface="黑体" pitchFamily="49" charset="-122"/>
                <a:ea typeface="黑体" pitchFamily="49" charset="-122"/>
              </a:rPr>
              <a:t>以上来自各国的赞助人</a:t>
            </a:r>
            <a:endParaRPr lang="en-US" dirty="0" smtClean="0">
              <a:latin typeface="黑体" pitchFamily="49" charset="-122"/>
              <a:ea typeface="黑体" pitchFamily="49" charset="-122"/>
            </a:endParaRPr>
          </a:p>
          <a:p>
            <a:pPr lvl="2"/>
            <a:r>
              <a:rPr lang="zh-TW" altLang="en-US" dirty="0" smtClean="0">
                <a:latin typeface="黑体" pitchFamily="49" charset="-122"/>
                <a:ea typeface="黑体" pitchFamily="49" charset="-122"/>
              </a:rPr>
              <a:t>政府机构、私人基金会、企业、非营利组织、</a:t>
            </a:r>
            <a:r>
              <a:rPr lang="en-US" dirty="0" smtClean="0">
                <a:latin typeface="黑体" pitchFamily="49" charset="-122"/>
                <a:ea typeface="黑体" pitchFamily="49" charset="-122"/>
              </a:rPr>
              <a:t>…</a:t>
            </a:r>
          </a:p>
          <a:p>
            <a:pPr lvl="1"/>
            <a:r>
              <a:rPr lang="zh-TW" altLang="en-US" dirty="0" smtClean="0">
                <a:latin typeface="黑体" pitchFamily="49" charset="-122"/>
                <a:ea typeface="黑体" pitchFamily="49" charset="-122"/>
              </a:rPr>
              <a:t>多种用途的赞助基金</a:t>
            </a:r>
            <a:endParaRPr lang="en-US" dirty="0" smtClean="0">
              <a:latin typeface="黑体" pitchFamily="49" charset="-122"/>
              <a:ea typeface="黑体" pitchFamily="49" charset="-122"/>
            </a:endParaRPr>
          </a:p>
          <a:p>
            <a:pPr lvl="2"/>
            <a:r>
              <a:rPr lang="zh-TW" altLang="en-US" dirty="0" smtClean="0">
                <a:latin typeface="黑体" pitchFamily="49" charset="-122"/>
                <a:ea typeface="黑体" pitchFamily="49" charset="-122"/>
              </a:rPr>
              <a:t>助学金、奖学金、改善资本、旅行、访问学者、训练、</a:t>
            </a:r>
            <a:r>
              <a:rPr lang="en-US" dirty="0" smtClean="0">
                <a:latin typeface="黑体" pitchFamily="49" charset="-122"/>
                <a:ea typeface="黑体" pitchFamily="49" charset="-122"/>
              </a:rPr>
              <a:t>…</a:t>
            </a:r>
          </a:p>
          <a:p>
            <a:endParaRPr lang="en-US" dirty="0">
              <a:latin typeface="黑体" pitchFamily="49" charset="-122"/>
              <a:ea typeface="黑体" pitchFamily="49" charset="-122"/>
            </a:endParaRPr>
          </a:p>
        </p:txBody>
      </p:sp>
      <p:pic>
        <p:nvPicPr>
          <p:cNvPr id="4100" name="Picture 4" descr="C:\Users\CWolf\AppData\Local\Microsoft\Windows\Temporary Internet Files\Content.IE5\MFZLB3U9\MP900444203[1].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flipH="1">
            <a:off x="-1" y="5342144"/>
            <a:ext cx="2280492" cy="151585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sz="quarter" idx="13"/>
          </p:nvPr>
        </p:nvSpPr>
        <p:spPr>
          <a:xfrm>
            <a:off x="457200" y="1447800"/>
            <a:ext cx="8245475" cy="4724399"/>
          </a:xfrm>
        </p:spPr>
        <p:txBody>
          <a:bodyPr>
            <a:normAutofit/>
          </a:bodyPr>
          <a:lstStyle/>
          <a:p>
            <a:pPr lvl="1">
              <a:lnSpc>
                <a:spcPct val="110000"/>
              </a:lnSpc>
              <a:buFont typeface="Arial" pitchFamily="34" charset="0"/>
              <a:buChar char="•"/>
            </a:pPr>
            <a:r>
              <a:rPr lang="zh-TW" altLang="en-US" dirty="0" smtClean="0">
                <a:solidFill>
                  <a:schemeClr val="tx1"/>
                </a:solidFill>
                <a:latin typeface="黑体" pitchFamily="49" charset="-122"/>
                <a:ea typeface="黑体" pitchFamily="49" charset="-122"/>
              </a:rPr>
              <a:t>提升科技研究和专业学习</a:t>
            </a:r>
            <a:r>
              <a:rPr lang="en-US" dirty="0" smtClean="0">
                <a:solidFill>
                  <a:schemeClr val="tx1"/>
                </a:solidFill>
                <a:latin typeface="黑体" pitchFamily="49" charset="-122"/>
                <a:ea typeface="黑体" pitchFamily="49" charset="-122"/>
              </a:rPr>
              <a:t> </a:t>
            </a:r>
            <a:br>
              <a:rPr lang="en-US" dirty="0" smtClean="0">
                <a:solidFill>
                  <a:schemeClr val="tx1"/>
                </a:solidFill>
                <a:latin typeface="黑体" pitchFamily="49" charset="-122"/>
                <a:ea typeface="黑体" pitchFamily="49" charset="-122"/>
              </a:rPr>
            </a:br>
            <a:r>
              <a:rPr lang="en-US" dirty="0" smtClean="0">
                <a:solidFill>
                  <a:schemeClr val="tx1"/>
                </a:solidFill>
                <a:latin typeface="黑体" pitchFamily="49" charset="-122"/>
                <a:ea typeface="黑体" pitchFamily="49" charset="-122"/>
              </a:rPr>
              <a:t>(</a:t>
            </a:r>
            <a:r>
              <a:rPr lang="zh-TW" altLang="en-US" dirty="0" smtClean="0">
                <a:solidFill>
                  <a:schemeClr val="tx1"/>
                </a:solidFill>
                <a:latin typeface="黑体" pitchFamily="49" charset="-122"/>
                <a:ea typeface="黑体" pitchFamily="49" charset="-122"/>
              </a:rPr>
              <a:t>沒有财政支持或本科生獎学金</a:t>
            </a:r>
            <a:r>
              <a:rPr lang="en-US" dirty="0" smtClean="0">
                <a:solidFill>
                  <a:schemeClr val="tx1"/>
                </a:solidFill>
                <a:latin typeface="黑体" pitchFamily="49" charset="-122"/>
                <a:ea typeface="黑体" pitchFamily="49" charset="-122"/>
              </a:rPr>
              <a:t>)</a:t>
            </a:r>
          </a:p>
          <a:p>
            <a:pPr lvl="1">
              <a:lnSpc>
                <a:spcPct val="110000"/>
              </a:lnSpc>
              <a:buFont typeface="Arial" pitchFamily="34" charset="0"/>
              <a:buChar char="•"/>
            </a:pPr>
            <a:r>
              <a:rPr lang="zh-TW" altLang="en-US" dirty="0" smtClean="0">
                <a:latin typeface="黑体" pitchFamily="49" charset="-122"/>
                <a:ea typeface="黑体" pitchFamily="49" charset="-122"/>
              </a:rPr>
              <a:t>所有的赞助机会都是</a:t>
            </a:r>
            <a:r>
              <a:rPr lang="zh-TW" altLang="en-US" b="1" dirty="0" smtClean="0">
                <a:solidFill>
                  <a:srgbClr val="F89303"/>
                </a:solidFill>
                <a:latin typeface="黑体" pitchFamily="49" charset="-122"/>
                <a:ea typeface="黑体" pitchFamily="49" charset="-122"/>
              </a:rPr>
              <a:t>目前或未来可申请</a:t>
            </a:r>
            <a:r>
              <a:rPr lang="zh-TW" altLang="en-US" dirty="0" smtClean="0">
                <a:latin typeface="黑体" pitchFamily="49" charset="-122"/>
                <a:ea typeface="黑体" pitchFamily="49" charset="-122"/>
              </a:rPr>
              <a:t>的，若是已过申请期限的记录都会被移除。</a:t>
            </a:r>
            <a:endParaRPr lang="en-US" dirty="0" smtClean="0">
              <a:latin typeface="黑体" pitchFamily="49" charset="-122"/>
              <a:ea typeface="黑体" pitchFamily="49" charset="-122"/>
            </a:endParaRPr>
          </a:p>
        </p:txBody>
      </p:sp>
      <p:pic>
        <p:nvPicPr>
          <p:cNvPr id="4" name="Picture 4" descr="C:\Users\CWolf\AppData\Local\Microsoft\Windows\Temporary Internet Files\Content.IE5\MFZLB3U9\MP900444203[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1" y="5342144"/>
            <a:ext cx="2280492" cy="1515856"/>
          </a:xfrm>
          <a:prstGeom prst="rect">
            <a:avLst/>
          </a:prstGeom>
          <a:noFill/>
        </p:spPr>
      </p:pic>
      <p:sp>
        <p:nvSpPr>
          <p:cNvPr id="9" name="Title 1"/>
          <p:cNvSpPr>
            <a:spLocks noGrp="1"/>
          </p:cNvSpPr>
          <p:nvPr>
            <p:ph type="title"/>
          </p:nvPr>
        </p:nvSpPr>
        <p:spPr>
          <a:xfrm>
            <a:off x="76200" y="76200"/>
            <a:ext cx="8229600" cy="1143000"/>
          </a:xfrm>
        </p:spPr>
        <p:txBody>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什么是</a:t>
            </a:r>
            <a:r>
              <a:rPr lang="en-US" altLang="zh-CN" dirty="0" smtClean="0">
                <a:effectLst>
                  <a:outerShdw blurRad="38100" dist="38100" dir="2700000" algn="tl">
                    <a:srgbClr val="000000">
                      <a:alpha val="43137"/>
                    </a:srgbClr>
                  </a:outerShdw>
                </a:effectLst>
                <a:latin typeface="黑体" pitchFamily="49" charset="-122"/>
                <a:ea typeface="黑体" pitchFamily="49" charset="-122"/>
              </a:rPr>
              <a:t>COS Pivot?</a:t>
            </a:r>
            <a:endParaRPr lang="en-US" b="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C:\Users\CWolf\AppData\Local\Microsoft\Windows\Temporary Internet Files\Content.IE5\MFZLB3U9\MP900444203[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1" y="5342144"/>
            <a:ext cx="2280492" cy="1515856"/>
          </a:xfrm>
          <a:prstGeom prst="rect">
            <a:avLst/>
          </a:prstGeom>
          <a:noFill/>
        </p:spPr>
      </p:pic>
      <p:sp>
        <p:nvSpPr>
          <p:cNvPr id="4" name="Content Placeholder 3"/>
          <p:cNvSpPr>
            <a:spLocks noGrp="1"/>
          </p:cNvSpPr>
          <p:nvPr>
            <p:ph idx="1"/>
          </p:nvPr>
        </p:nvSpPr>
        <p:spPr>
          <a:xfrm>
            <a:off x="336013" y="1454229"/>
            <a:ext cx="4456323" cy="4693970"/>
          </a:xfrm>
        </p:spPr>
        <p:txBody>
          <a:bodyPr>
            <a:noAutofit/>
          </a:bodyPr>
          <a:lstStyle/>
          <a:p>
            <a:pPr lvl="0"/>
            <a:r>
              <a:rPr lang="zh-TW" altLang="en-US" sz="1100" b="1" dirty="0" smtClean="0">
                <a:latin typeface="黑体" pitchFamily="49" charset="-122"/>
                <a:ea typeface="黑体" pitchFamily="49" charset="-122"/>
              </a:rPr>
              <a:t>美国政府机构</a:t>
            </a:r>
            <a:r>
              <a:rPr lang="en-US" sz="1100" dirty="0" smtClean="0">
                <a:latin typeface="黑体" pitchFamily="49" charset="-122"/>
                <a:ea typeface="黑体" pitchFamily="49" charset="-122"/>
              </a:rPr>
              <a:t> </a:t>
            </a:r>
          </a:p>
          <a:p>
            <a:pPr lvl="1"/>
            <a:r>
              <a:rPr lang="zh-TW" altLang="en-US" sz="1100" dirty="0" smtClean="0">
                <a:latin typeface="黑体" pitchFamily="49" charset="-122"/>
                <a:ea typeface="黑体" pitchFamily="49" charset="-122"/>
              </a:rPr>
              <a:t>国家卫生研究院</a:t>
            </a:r>
            <a:r>
              <a:rPr lang="en-US" sz="1100" dirty="0" smtClean="0">
                <a:latin typeface="黑体" pitchFamily="49" charset="-122"/>
                <a:ea typeface="黑体" pitchFamily="49" charset="-122"/>
              </a:rPr>
              <a:t>(NIH)</a:t>
            </a:r>
          </a:p>
          <a:p>
            <a:pPr lvl="1"/>
            <a:r>
              <a:rPr lang="zh-TW" altLang="en-US" sz="1100" dirty="0" smtClean="0">
                <a:latin typeface="黑体" pitchFamily="49" charset="-122"/>
                <a:ea typeface="黑体" pitchFamily="49" charset="-122"/>
              </a:rPr>
              <a:t>美国国防部</a:t>
            </a:r>
            <a:r>
              <a:rPr lang="en-US" sz="1100" dirty="0" smtClean="0">
                <a:latin typeface="黑体" pitchFamily="49" charset="-122"/>
                <a:ea typeface="黑体" pitchFamily="49" charset="-122"/>
              </a:rPr>
              <a:t> (</a:t>
            </a:r>
            <a:r>
              <a:rPr lang="en-US" sz="1100" dirty="0" err="1" smtClean="0">
                <a:latin typeface="黑体" pitchFamily="49" charset="-122"/>
                <a:ea typeface="黑体" pitchFamily="49" charset="-122"/>
              </a:rPr>
              <a:t>DoD</a:t>
            </a:r>
            <a:r>
              <a:rPr lang="en-US" sz="1100" dirty="0" smtClean="0">
                <a:latin typeface="黑体" pitchFamily="49" charset="-122"/>
                <a:ea typeface="黑体" pitchFamily="49" charset="-122"/>
              </a:rPr>
              <a:t>)</a:t>
            </a:r>
          </a:p>
          <a:p>
            <a:pPr lvl="1"/>
            <a:r>
              <a:rPr lang="zh-TW" altLang="en-US" sz="1100" dirty="0" smtClean="0">
                <a:latin typeface="黑体" pitchFamily="49" charset="-122"/>
                <a:ea typeface="黑体" pitchFamily="49" charset="-122"/>
              </a:rPr>
              <a:t>国家科学基金会</a:t>
            </a:r>
            <a:r>
              <a:rPr lang="en-US" sz="1100" dirty="0" smtClean="0">
                <a:latin typeface="黑体" pitchFamily="49" charset="-122"/>
                <a:ea typeface="黑体" pitchFamily="49" charset="-122"/>
              </a:rPr>
              <a:t> (NSF)</a:t>
            </a:r>
          </a:p>
          <a:p>
            <a:pPr lvl="0"/>
            <a:r>
              <a:rPr lang="zh-TW" altLang="en-US" sz="1100" b="1" dirty="0" smtClean="0">
                <a:latin typeface="黑体" pitchFamily="49" charset="-122"/>
                <a:ea typeface="黑体" pitchFamily="49" charset="-122"/>
              </a:rPr>
              <a:t>非美国政府机构</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芬兰国际流动中心</a:t>
            </a:r>
            <a:r>
              <a:rPr lang="en-US" sz="1100" dirty="0" smtClean="0">
                <a:latin typeface="黑体" pitchFamily="49" charset="-122"/>
                <a:ea typeface="黑体" pitchFamily="49" charset="-122"/>
              </a:rPr>
              <a:t> (CIMO)</a:t>
            </a:r>
          </a:p>
          <a:p>
            <a:pPr lvl="1"/>
            <a:r>
              <a:rPr lang="en-US" sz="1100" dirty="0" smtClean="0">
                <a:latin typeface="黑体" pitchFamily="49" charset="-122"/>
                <a:ea typeface="黑体" pitchFamily="49" charset="-122"/>
              </a:rPr>
              <a:t> </a:t>
            </a:r>
            <a:r>
              <a:rPr lang="zh-TW" altLang="en-US" sz="1100" dirty="0" smtClean="0">
                <a:latin typeface="黑体" pitchFamily="49" charset="-122"/>
                <a:ea typeface="黑体" pitchFamily="49" charset="-122"/>
              </a:rPr>
              <a:t>加拿大社会科学和人文研究理事会 </a:t>
            </a:r>
            <a:r>
              <a:rPr lang="en-US" sz="1100" dirty="0" smtClean="0">
                <a:latin typeface="黑体" pitchFamily="49" charset="-122"/>
                <a:ea typeface="黑体" pitchFamily="49" charset="-122"/>
              </a:rPr>
              <a:t>(SSHRC)</a:t>
            </a:r>
          </a:p>
          <a:p>
            <a:pPr lvl="1"/>
            <a:r>
              <a:rPr lang="zh-TW" altLang="en-US" sz="1100" dirty="0" smtClean="0">
                <a:latin typeface="黑体" pitchFamily="49" charset="-122"/>
                <a:ea typeface="黑体" pitchFamily="49" charset="-122"/>
              </a:rPr>
              <a:t>澳大利亚联邦政府</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英国生物技术和生物科学研究理事会</a:t>
            </a:r>
            <a:r>
              <a:rPr lang="en-US" sz="1100" dirty="0" smtClean="0">
                <a:latin typeface="黑体" pitchFamily="49" charset="-122"/>
                <a:ea typeface="黑体" pitchFamily="49" charset="-122"/>
              </a:rPr>
              <a:t> (BBSRC) </a:t>
            </a:r>
          </a:p>
          <a:p>
            <a:pPr lvl="0"/>
            <a:r>
              <a:rPr lang="zh-TW" altLang="en-US" sz="1100" b="1" dirty="0" smtClean="0">
                <a:latin typeface="黑体" pitchFamily="49" charset="-122"/>
                <a:ea typeface="黑体" pitchFamily="49" charset="-122"/>
              </a:rPr>
              <a:t>私人基金会</a:t>
            </a:r>
            <a:endParaRPr lang="en-US" sz="1100" dirty="0" smtClean="0">
              <a:latin typeface="黑体" pitchFamily="49" charset="-122"/>
              <a:ea typeface="黑体" pitchFamily="49" charset="-122"/>
            </a:endParaRPr>
          </a:p>
          <a:p>
            <a:pPr lvl="1"/>
            <a:r>
              <a:rPr lang="en-US" sz="1100" dirty="0" smtClean="0">
                <a:latin typeface="黑体" pitchFamily="49" charset="-122"/>
                <a:ea typeface="黑体" pitchFamily="49" charset="-122"/>
              </a:rPr>
              <a:t>Charles A. and Anne Morrow Lindbergh Foundation</a:t>
            </a:r>
          </a:p>
          <a:p>
            <a:pPr lvl="1"/>
            <a:r>
              <a:rPr lang="zh-TW" altLang="en-US" sz="1100" dirty="0" smtClean="0">
                <a:latin typeface="黑体" pitchFamily="49" charset="-122"/>
                <a:ea typeface="黑体" pitchFamily="49" charset="-122"/>
              </a:rPr>
              <a:t>遗传性疾病基金会</a:t>
            </a:r>
            <a:endParaRPr lang="en-US" sz="1100" dirty="0" smtClean="0">
              <a:latin typeface="黑体" pitchFamily="49" charset="-122"/>
              <a:ea typeface="黑体" pitchFamily="49" charset="-122"/>
            </a:endParaRPr>
          </a:p>
          <a:p>
            <a:pPr lvl="1"/>
            <a:r>
              <a:rPr lang="en-US" sz="1100" dirty="0" smtClean="0">
                <a:latin typeface="黑体" pitchFamily="49" charset="-122"/>
                <a:ea typeface="黑体" pitchFamily="49" charset="-122"/>
              </a:rPr>
              <a:t>Robert Mapplethorpe Foundation</a:t>
            </a:r>
          </a:p>
          <a:p>
            <a:pPr lvl="1"/>
            <a:r>
              <a:rPr lang="en-US" sz="1100" dirty="0" smtClean="0">
                <a:latin typeface="黑体" pitchFamily="49" charset="-122"/>
                <a:ea typeface="黑体" pitchFamily="49" charset="-122"/>
              </a:rPr>
              <a:t> </a:t>
            </a:r>
            <a:r>
              <a:rPr lang="zh-TW" altLang="en-US" sz="1100" dirty="0" smtClean="0">
                <a:latin typeface="黑体" pitchFamily="49" charset="-122"/>
                <a:ea typeface="黑体" pitchFamily="49" charset="-122"/>
              </a:rPr>
              <a:t>威康信讬基金</a:t>
            </a:r>
            <a:endParaRPr lang="en-US" sz="1100" dirty="0" smtClean="0">
              <a:latin typeface="黑体" pitchFamily="49" charset="-122"/>
              <a:ea typeface="黑体" pitchFamily="49" charset="-122"/>
            </a:endParaRPr>
          </a:p>
          <a:p>
            <a:pPr lvl="0"/>
            <a:r>
              <a:rPr lang="zh-TW" altLang="en-US" sz="1100" b="1" dirty="0" smtClean="0">
                <a:latin typeface="黑体" pitchFamily="49" charset="-122"/>
                <a:ea typeface="黑体" pitchFamily="49" charset="-122"/>
              </a:rPr>
              <a:t>学术机构</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英国哥伦比亚大学</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哈佛大学</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柏林自由大学</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荷兰皇家艺术与科学学院</a:t>
            </a:r>
            <a:r>
              <a:rPr lang="en-US" sz="1100" dirty="0" smtClean="0">
                <a:latin typeface="黑体" pitchFamily="49" charset="-122"/>
                <a:ea typeface="黑体" pitchFamily="49" charset="-122"/>
              </a:rPr>
              <a:t> (KNAW)</a:t>
            </a:r>
          </a:p>
          <a:p>
            <a:pPr lvl="1">
              <a:buNone/>
            </a:pPr>
            <a:endParaRPr lang="en-US" sz="1100" dirty="0" smtClean="0">
              <a:latin typeface="黑体" pitchFamily="49" charset="-122"/>
              <a:ea typeface="黑体" pitchFamily="49" charset="-122"/>
            </a:endParaRPr>
          </a:p>
        </p:txBody>
      </p:sp>
      <p:sp>
        <p:nvSpPr>
          <p:cNvPr id="5" name="Content Placeholder 4"/>
          <p:cNvSpPr>
            <a:spLocks noGrp="1"/>
          </p:cNvSpPr>
          <p:nvPr>
            <p:ph sz="half" idx="4294967295"/>
          </p:nvPr>
        </p:nvSpPr>
        <p:spPr>
          <a:xfrm>
            <a:off x="4773974" y="1448720"/>
            <a:ext cx="3962400" cy="5409280"/>
          </a:xfrm>
        </p:spPr>
        <p:txBody>
          <a:bodyPr/>
          <a:lstStyle/>
          <a:p>
            <a:pPr lvl="0"/>
            <a:r>
              <a:rPr lang="zh-TW" altLang="en-US" sz="1100" b="1" dirty="0" smtClean="0">
                <a:latin typeface="黑体" pitchFamily="49" charset="-122"/>
                <a:ea typeface="黑体" pitchFamily="49" charset="-122"/>
              </a:rPr>
              <a:t>专业机构</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美国眼科视光学学院</a:t>
            </a:r>
            <a:r>
              <a:rPr lang="en-US" sz="1100" dirty="0" smtClean="0">
                <a:latin typeface="黑体" pitchFamily="49" charset="-122"/>
                <a:ea typeface="黑体" pitchFamily="49" charset="-122"/>
              </a:rPr>
              <a:t> (AAO) </a:t>
            </a:r>
          </a:p>
          <a:p>
            <a:pPr lvl="1"/>
            <a:r>
              <a:rPr lang="zh-TW" altLang="en-US" sz="1100" dirty="0" smtClean="0">
                <a:latin typeface="黑体" pitchFamily="49" charset="-122"/>
                <a:ea typeface="黑体" pitchFamily="49" charset="-122"/>
              </a:rPr>
              <a:t>日本女大学生协会</a:t>
            </a:r>
            <a:r>
              <a:rPr lang="en-US" sz="1100" dirty="0" smtClean="0">
                <a:latin typeface="黑体" pitchFamily="49" charset="-122"/>
                <a:ea typeface="黑体" pitchFamily="49" charset="-122"/>
              </a:rPr>
              <a:t> (CWAJ)</a:t>
            </a:r>
          </a:p>
          <a:p>
            <a:pPr lvl="1"/>
            <a:r>
              <a:rPr lang="zh-TW" altLang="en-US" sz="1100" dirty="0" smtClean="0">
                <a:latin typeface="黑体" pitchFamily="49" charset="-122"/>
                <a:ea typeface="黑体" pitchFamily="49" charset="-122"/>
              </a:rPr>
              <a:t>加拿大糖尿病协学</a:t>
            </a:r>
            <a:r>
              <a:rPr lang="en-US" sz="1100" dirty="0" smtClean="0">
                <a:latin typeface="黑体" pitchFamily="49" charset="-122"/>
                <a:ea typeface="黑体" pitchFamily="49" charset="-122"/>
              </a:rPr>
              <a:t> (CDA)</a:t>
            </a:r>
            <a:endParaRPr lang="en-US" sz="1100" b="1" dirty="0" smtClean="0">
              <a:latin typeface="黑体" pitchFamily="49" charset="-122"/>
              <a:ea typeface="黑体" pitchFamily="49" charset="-122"/>
            </a:endParaRPr>
          </a:p>
          <a:p>
            <a:pPr lvl="0"/>
            <a:r>
              <a:rPr lang="zh-TW" altLang="en-US" sz="1100" b="1" dirty="0" smtClean="0">
                <a:latin typeface="黑体" pitchFamily="49" charset="-122"/>
                <a:ea typeface="黑体" pitchFamily="49" charset="-122"/>
              </a:rPr>
              <a:t>其他非营利组织</a:t>
            </a:r>
            <a:r>
              <a:rPr lang="en-US" sz="1100" b="1" dirty="0" smtClean="0">
                <a:latin typeface="黑体" pitchFamily="49" charset="-122"/>
                <a:ea typeface="黑体" pitchFamily="49" charset="-122"/>
              </a:rPr>
              <a:t>Other Non-Profit Organizations</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霍华德休斯医学研究所</a:t>
            </a:r>
            <a:r>
              <a:rPr lang="en-US" sz="1100" dirty="0" smtClean="0">
                <a:latin typeface="黑体" pitchFamily="49" charset="-122"/>
                <a:ea typeface="黑体" pitchFamily="49" charset="-122"/>
              </a:rPr>
              <a:t> (HHMI)</a:t>
            </a:r>
          </a:p>
          <a:p>
            <a:pPr lvl="1"/>
            <a:r>
              <a:rPr lang="en-US" sz="1100" dirty="0" smtClean="0">
                <a:latin typeface="黑体" pitchFamily="49" charset="-122"/>
                <a:ea typeface="黑体" pitchFamily="49" charset="-122"/>
              </a:rPr>
              <a:t>Sigma Delta Epsilon/Graduate Women in Science, Inc.</a:t>
            </a:r>
          </a:p>
          <a:p>
            <a:pPr lvl="1"/>
            <a:r>
              <a:rPr lang="zh-TW" altLang="en-US" sz="1100" dirty="0" smtClean="0">
                <a:latin typeface="黑体" pitchFamily="49" charset="-122"/>
                <a:ea typeface="黑体" pitchFamily="49" charset="-122"/>
              </a:rPr>
              <a:t>公共利益科学中心</a:t>
            </a:r>
            <a:endParaRPr lang="en-US" altLang="zh-TW" sz="1100" dirty="0" smtClean="0">
              <a:latin typeface="黑体" pitchFamily="49" charset="-122"/>
              <a:ea typeface="黑体" pitchFamily="49" charset="-122"/>
            </a:endParaRPr>
          </a:p>
          <a:p>
            <a:pPr lvl="1"/>
            <a:r>
              <a:rPr lang="zh-CN" altLang="en-US" sz="1100" dirty="0" smtClean="0">
                <a:latin typeface="黑体" pitchFamily="49" charset="-122"/>
                <a:ea typeface="黑体" pitchFamily="49" charset="-122"/>
              </a:rPr>
              <a:t>米莱殖民地艺术公司</a:t>
            </a:r>
            <a:endParaRPr lang="en-US" sz="1100" dirty="0" smtClean="0">
              <a:latin typeface="黑体" pitchFamily="49" charset="-122"/>
              <a:ea typeface="黑体" pitchFamily="49" charset="-122"/>
            </a:endParaRPr>
          </a:p>
          <a:p>
            <a:pPr lvl="0"/>
            <a:r>
              <a:rPr lang="zh-TW" altLang="en-US" sz="1100" b="1" dirty="0" smtClean="0">
                <a:latin typeface="黑体" pitchFamily="49" charset="-122"/>
                <a:ea typeface="黑体" pitchFamily="49" charset="-122"/>
              </a:rPr>
              <a:t>商业机构</a:t>
            </a:r>
            <a:endParaRPr lang="en-US" sz="1100" dirty="0" smtClean="0">
              <a:latin typeface="黑体" pitchFamily="49" charset="-122"/>
              <a:ea typeface="黑体" pitchFamily="49" charset="-122"/>
            </a:endParaRPr>
          </a:p>
          <a:p>
            <a:pPr lvl="1"/>
            <a:r>
              <a:rPr lang="zh-CN" altLang="en-US" sz="1100" dirty="0" smtClean="0">
                <a:latin typeface="黑体" pitchFamily="49" charset="-122"/>
                <a:ea typeface="黑体" pitchFamily="49" charset="-122"/>
              </a:rPr>
              <a:t>戴姆勒 </a:t>
            </a:r>
            <a:r>
              <a:rPr lang="en-US" altLang="zh-CN" sz="1100" dirty="0" smtClean="0">
                <a:latin typeface="黑体" pitchFamily="49" charset="-122"/>
                <a:ea typeface="黑体" pitchFamily="49" charset="-122"/>
              </a:rPr>
              <a:t>- </a:t>
            </a:r>
            <a:r>
              <a:rPr lang="zh-CN" altLang="en-US" sz="1100" dirty="0" smtClean="0">
                <a:latin typeface="黑体" pitchFamily="49" charset="-122"/>
                <a:ea typeface="黑体" pitchFamily="49" charset="-122"/>
              </a:rPr>
              <a:t>克莱斯勒公司基金</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美国运通公司</a:t>
            </a:r>
            <a:endParaRPr lang="en-US" sz="1100" dirty="0" smtClean="0">
              <a:latin typeface="黑体" pitchFamily="49" charset="-122"/>
              <a:ea typeface="黑体" pitchFamily="49" charset="-122"/>
            </a:endParaRPr>
          </a:p>
          <a:p>
            <a:pPr lvl="1"/>
            <a:r>
              <a:rPr lang="zh-CN" altLang="en-US" sz="1100" dirty="0" smtClean="0">
                <a:latin typeface="黑体" pitchFamily="49" charset="-122"/>
                <a:ea typeface="黑体" pitchFamily="49" charset="-122"/>
              </a:rPr>
              <a:t>埃克森美孚公司</a:t>
            </a:r>
            <a:endParaRPr lang="en-US" sz="1100" dirty="0" smtClean="0">
              <a:latin typeface="黑体" pitchFamily="49" charset="-122"/>
              <a:ea typeface="黑体" pitchFamily="49" charset="-122"/>
            </a:endParaRPr>
          </a:p>
          <a:p>
            <a:pPr lvl="1"/>
            <a:r>
              <a:rPr lang="zh-CN" altLang="en-US" sz="1100" dirty="0" smtClean="0">
                <a:latin typeface="黑体" pitchFamily="49" charset="-122"/>
                <a:ea typeface="黑体" pitchFamily="49" charset="-122"/>
              </a:rPr>
              <a:t>奥地利广播公司</a:t>
            </a:r>
            <a:r>
              <a:rPr lang="en-US" sz="1100" dirty="0" smtClean="0">
                <a:latin typeface="黑体" pitchFamily="49" charset="-122"/>
                <a:ea typeface="黑体" pitchFamily="49" charset="-122"/>
              </a:rPr>
              <a:t>(ORF)</a:t>
            </a:r>
          </a:p>
          <a:p>
            <a:pPr lvl="0"/>
            <a:r>
              <a:rPr lang="zh-TW" altLang="en-US" sz="1100" b="1" dirty="0" smtClean="0">
                <a:latin typeface="黑体" pitchFamily="49" charset="-122"/>
                <a:ea typeface="黑体" pitchFamily="49" charset="-122"/>
              </a:rPr>
              <a:t>跨国组织</a:t>
            </a:r>
            <a:endParaRPr lang="en-US" sz="1100" b="1"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联合国</a:t>
            </a:r>
            <a:r>
              <a:rPr lang="en-US" sz="1100" dirty="0" smtClean="0">
                <a:latin typeface="黑体" pitchFamily="49" charset="-122"/>
                <a:ea typeface="黑体" pitchFamily="49" charset="-122"/>
              </a:rPr>
              <a:t> (UN)</a:t>
            </a:r>
          </a:p>
          <a:p>
            <a:pPr lvl="1"/>
            <a:r>
              <a:rPr lang="zh-TW" altLang="en-US" sz="1100" dirty="0" smtClean="0">
                <a:latin typeface="黑体" pitchFamily="49" charset="-122"/>
                <a:ea typeface="黑体" pitchFamily="49" charset="-122"/>
              </a:rPr>
              <a:t>世界卫生组织</a:t>
            </a:r>
            <a:r>
              <a:rPr lang="en-US" sz="1100" dirty="0" smtClean="0">
                <a:latin typeface="黑体" pitchFamily="49" charset="-122"/>
                <a:ea typeface="黑体" pitchFamily="49" charset="-122"/>
              </a:rPr>
              <a:t> (WHO)</a:t>
            </a:r>
          </a:p>
          <a:p>
            <a:pPr lvl="1"/>
            <a:r>
              <a:rPr lang="zh-TW" altLang="en-US" sz="1100" dirty="0" smtClean="0">
                <a:latin typeface="黑体" pitchFamily="49" charset="-122"/>
                <a:ea typeface="黑体" pitchFamily="49" charset="-122"/>
              </a:rPr>
              <a:t>英联邦大学协会</a:t>
            </a:r>
            <a:r>
              <a:rPr lang="en-US" sz="1100" dirty="0" smtClean="0">
                <a:latin typeface="黑体" pitchFamily="49" charset="-122"/>
                <a:ea typeface="黑体" pitchFamily="49" charset="-122"/>
              </a:rPr>
              <a:t> (ACU)</a:t>
            </a:r>
          </a:p>
          <a:p>
            <a:pPr lvl="1"/>
            <a:r>
              <a:rPr lang="zh-TW" altLang="en-US" sz="1100" dirty="0" smtClean="0">
                <a:latin typeface="黑体" pitchFamily="49" charset="-122"/>
                <a:ea typeface="黑体" pitchFamily="49" charset="-122"/>
              </a:rPr>
              <a:t>北大西洋公约组织</a:t>
            </a:r>
            <a:r>
              <a:rPr lang="en-US" sz="1100" dirty="0" smtClean="0">
                <a:latin typeface="黑体" pitchFamily="49" charset="-122"/>
                <a:ea typeface="黑体" pitchFamily="49" charset="-122"/>
              </a:rPr>
              <a:t> (NATO)</a:t>
            </a:r>
          </a:p>
          <a:p>
            <a:pPr lvl="0"/>
            <a:r>
              <a:rPr lang="zh-TW" altLang="en-US" sz="1100" b="1" dirty="0" smtClean="0">
                <a:latin typeface="黑体" pitchFamily="49" charset="-122"/>
                <a:ea typeface="黑体" pitchFamily="49" charset="-122"/>
              </a:rPr>
              <a:t>国家</a:t>
            </a:r>
            <a:r>
              <a:rPr lang="en-US" altLang="zh-TW" sz="1100" b="1" dirty="0" smtClean="0">
                <a:latin typeface="黑体" pitchFamily="49" charset="-122"/>
                <a:ea typeface="黑体" pitchFamily="49" charset="-122"/>
              </a:rPr>
              <a:t>/</a:t>
            </a:r>
            <a:r>
              <a:rPr lang="zh-TW" altLang="en-US" sz="1100" b="1" dirty="0" smtClean="0">
                <a:latin typeface="黑体" pitchFamily="49" charset="-122"/>
                <a:ea typeface="黑体" pitchFamily="49" charset="-122"/>
              </a:rPr>
              <a:t>省</a:t>
            </a:r>
            <a:r>
              <a:rPr lang="en-US" altLang="zh-TW" sz="1100" b="1" dirty="0" smtClean="0">
                <a:latin typeface="黑体" pitchFamily="49" charset="-122"/>
                <a:ea typeface="黑体" pitchFamily="49" charset="-122"/>
              </a:rPr>
              <a:t>/</a:t>
            </a:r>
            <a:r>
              <a:rPr lang="zh-TW" altLang="en-US" sz="1100" b="1" dirty="0" smtClean="0">
                <a:latin typeface="黑体" pitchFamily="49" charset="-122"/>
                <a:ea typeface="黑体" pitchFamily="49" charset="-122"/>
              </a:rPr>
              <a:t>地方政府</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𣁽北克对自然和科技研究基金</a:t>
            </a:r>
            <a:endParaRPr lang="en-US" sz="1100" dirty="0" smtClean="0">
              <a:latin typeface="黑体" pitchFamily="49" charset="-122"/>
              <a:ea typeface="黑体" pitchFamily="49" charset="-122"/>
            </a:endParaRPr>
          </a:p>
          <a:p>
            <a:pPr lvl="1"/>
            <a:r>
              <a:rPr lang="zh-TW" altLang="en-US" sz="1100" dirty="0" smtClean="0">
                <a:latin typeface="黑体" pitchFamily="49" charset="-122"/>
                <a:ea typeface="黑体" pitchFamily="49" charset="-122"/>
              </a:rPr>
              <a:t>新南威尔士州政府</a:t>
            </a:r>
            <a:r>
              <a:rPr lang="en-US" sz="1100" dirty="0" smtClean="0">
                <a:latin typeface="黑体" pitchFamily="49" charset="-122"/>
                <a:ea typeface="黑体" pitchFamily="49" charset="-122"/>
              </a:rPr>
              <a:t> (NSW) </a:t>
            </a:r>
          </a:p>
          <a:p>
            <a:pPr lvl="1"/>
            <a:r>
              <a:rPr lang="zh-TW" altLang="en-US" sz="1100" dirty="0" smtClean="0">
                <a:latin typeface="黑体" pitchFamily="49" charset="-122"/>
                <a:ea typeface="黑体" pitchFamily="49" charset="-122"/>
              </a:rPr>
              <a:t>纽约公共图书馆</a:t>
            </a:r>
            <a:endParaRPr lang="en-US" altLang="zh-TW" sz="1100" dirty="0" smtClean="0">
              <a:latin typeface="黑体" pitchFamily="49" charset="-122"/>
              <a:ea typeface="黑体" pitchFamily="49" charset="-122"/>
            </a:endParaRPr>
          </a:p>
          <a:p>
            <a:pPr lvl="1">
              <a:buNone/>
            </a:pPr>
            <a:endParaRPr lang="en-US" altLang="zh-TW" sz="1100" dirty="0" smtClean="0">
              <a:latin typeface="黑体" pitchFamily="49" charset="-122"/>
              <a:ea typeface="黑体" pitchFamily="49" charset="-122"/>
            </a:endParaRPr>
          </a:p>
          <a:p>
            <a:pPr lvl="1">
              <a:buNone/>
            </a:pPr>
            <a:r>
              <a:rPr lang="en-US" altLang="zh-TW" sz="1100" dirty="0" smtClean="0">
                <a:latin typeface="黑体" pitchFamily="49" charset="-122"/>
                <a:ea typeface="黑体" pitchFamily="49" charset="-122"/>
              </a:rPr>
              <a:t>…</a:t>
            </a:r>
            <a:endParaRPr lang="en-US" sz="1100" dirty="0">
              <a:latin typeface="黑体" pitchFamily="49" charset="-122"/>
              <a:ea typeface="黑体" pitchFamily="49" charset="-122"/>
            </a:endParaRPr>
          </a:p>
        </p:txBody>
      </p:sp>
      <p:sp>
        <p:nvSpPr>
          <p:cNvPr id="9" name="Title 1"/>
          <p:cNvSpPr>
            <a:spLocks noGrp="1"/>
          </p:cNvSpPr>
          <p:nvPr>
            <p:ph type="title"/>
          </p:nvPr>
        </p:nvSpPr>
        <p:spPr>
          <a:xfrm>
            <a:off x="76200" y="76200"/>
            <a:ext cx="8229600" cy="1143000"/>
          </a:xfrm>
        </p:spPr>
        <p:txBody>
          <a:bodyPr/>
          <a:lstStyle/>
          <a:p>
            <a:r>
              <a:rPr lang="zh-TW" altLang="en-US" b="1" dirty="0" smtClean="0">
                <a:effectLst>
                  <a:outerShdw blurRad="38100" dist="38100" dir="2700000" algn="tl">
                    <a:srgbClr val="000000">
                      <a:alpha val="43137"/>
                    </a:srgbClr>
                  </a:outerShdw>
                </a:effectLst>
                <a:latin typeface="黑体" pitchFamily="49" charset="-122"/>
                <a:ea typeface="黑体" pitchFamily="49" charset="-122"/>
              </a:rPr>
              <a:t>涵盖的赞助人</a:t>
            </a:r>
            <a:endParaRPr lang="en-US" b="1" dirty="0">
              <a:effectLst>
                <a:outerShdw blurRad="38100" dist="38100" dir="2700000" algn="tl">
                  <a:srgbClr val="000000">
                    <a:alpha val="43137"/>
                  </a:srgbClr>
                </a:outerShdw>
              </a:effectLst>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772815" y="1866119"/>
          <a:ext cx="5495731" cy="4208112"/>
        </p:xfrm>
        <a:graphic>
          <a:graphicData uri="http://schemas.openxmlformats.org/drawingml/2006/table">
            <a:tbl>
              <a:tblPr/>
              <a:tblGrid>
                <a:gridCol w="1195445"/>
                <a:gridCol w="4300286"/>
              </a:tblGrid>
              <a:tr h="467568">
                <a:tc>
                  <a:txBody>
                    <a:bodyPr/>
                    <a:lstStyle/>
                    <a:p>
                      <a:pPr algn="ctr" fontAlgn="b"/>
                      <a:r>
                        <a:rPr lang="en-US" sz="2000" b="0" i="0" u="none" strike="noStrike" dirty="0">
                          <a:solidFill>
                            <a:srgbClr val="000000"/>
                          </a:solidFill>
                          <a:latin typeface="+mn-lt"/>
                        </a:rPr>
                        <a:t>25.3%</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专业协会或学会</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24.8%</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非他非营利</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a:solidFill>
                            <a:srgbClr val="000000"/>
                          </a:solidFill>
                          <a:latin typeface="+mn-lt"/>
                        </a:rPr>
                        <a:t>14.1%</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私人基金会</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13.7%</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美国联邦政府</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a:solidFill>
                            <a:srgbClr val="000000"/>
                          </a:solidFill>
                          <a:latin typeface="+mn-lt"/>
                        </a:rPr>
                        <a:t>8.7%</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非美国国家政府</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6.1%</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学术机构</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4.1%</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国家</a:t>
                      </a:r>
                      <a:r>
                        <a:rPr lang="en-US" altLang="zh-TW" sz="2000" b="0" i="0" u="none" strike="noStrike" dirty="0" smtClean="0">
                          <a:solidFill>
                            <a:srgbClr val="000000"/>
                          </a:solidFill>
                          <a:latin typeface="+mn-lt"/>
                        </a:rPr>
                        <a:t>/</a:t>
                      </a:r>
                      <a:r>
                        <a:rPr lang="zh-TW" altLang="en-US" sz="2000" b="0" i="0" u="none" strike="noStrike" dirty="0" smtClean="0">
                          <a:solidFill>
                            <a:srgbClr val="000000"/>
                          </a:solidFill>
                          <a:latin typeface="+mn-lt"/>
                        </a:rPr>
                        <a:t>省</a:t>
                      </a:r>
                      <a:r>
                        <a:rPr lang="en-US" altLang="zh-TW" sz="2000" b="0" i="0" u="none" strike="noStrike" dirty="0" smtClean="0">
                          <a:solidFill>
                            <a:srgbClr val="000000"/>
                          </a:solidFill>
                          <a:latin typeface="+mn-lt"/>
                        </a:rPr>
                        <a:t>/</a:t>
                      </a:r>
                      <a:r>
                        <a:rPr lang="zh-TW" altLang="en-US" sz="2000" b="0" i="0" u="none" strike="noStrike" dirty="0" smtClean="0">
                          <a:solidFill>
                            <a:srgbClr val="000000"/>
                          </a:solidFill>
                          <a:latin typeface="+mn-lt"/>
                        </a:rPr>
                        <a:t>地方政府</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2.3%</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商业的</a:t>
                      </a:r>
                      <a:endParaRPr lang="en-US" sz="2000" b="0" i="0" u="none" strike="noStrike" dirty="0">
                        <a:solidFill>
                          <a:srgbClr val="000000"/>
                        </a:solidFill>
                        <a:latin typeface="+mn-lt"/>
                      </a:endParaRPr>
                    </a:p>
                  </a:txBody>
                  <a:tcPr marL="0" marR="0" marT="0" marB="0" anchor="b">
                    <a:lnL>
                      <a:noFill/>
                    </a:lnL>
                    <a:lnR>
                      <a:noFill/>
                    </a:lnR>
                    <a:lnT>
                      <a:noFill/>
                    </a:lnT>
                    <a:lnB>
                      <a:noFill/>
                    </a:lnB>
                  </a:tcPr>
                </a:tc>
              </a:tr>
              <a:tr h="467568">
                <a:tc>
                  <a:txBody>
                    <a:bodyPr/>
                    <a:lstStyle/>
                    <a:p>
                      <a:pPr algn="ctr" fontAlgn="b"/>
                      <a:r>
                        <a:rPr lang="en-US" sz="2000" b="0" i="0" u="none" strike="noStrike" dirty="0">
                          <a:solidFill>
                            <a:srgbClr val="000000"/>
                          </a:solidFill>
                          <a:latin typeface="+mn-lt"/>
                        </a:rPr>
                        <a:t>0.9%</a:t>
                      </a:r>
                    </a:p>
                  </a:txBody>
                  <a:tcPr marL="0" marR="0" marT="0" marB="0" anchor="b">
                    <a:lnL>
                      <a:noFill/>
                    </a:lnL>
                    <a:lnR>
                      <a:noFill/>
                    </a:lnR>
                    <a:lnT>
                      <a:noFill/>
                    </a:lnT>
                    <a:lnB>
                      <a:noFill/>
                    </a:lnB>
                  </a:tcPr>
                </a:tc>
                <a:tc>
                  <a:txBody>
                    <a:bodyPr/>
                    <a:lstStyle/>
                    <a:p>
                      <a:pPr algn="l" fontAlgn="b"/>
                      <a:r>
                        <a:rPr lang="zh-TW" altLang="en-US" sz="2000" b="0" i="0" u="none" strike="noStrike" dirty="0" smtClean="0">
                          <a:solidFill>
                            <a:srgbClr val="000000"/>
                          </a:solidFill>
                          <a:latin typeface="+mn-lt"/>
                        </a:rPr>
                        <a:t>跨国组织</a:t>
                      </a:r>
                      <a:endParaRPr lang="en-US" sz="2000" b="0" i="0" u="none" strike="noStrike" dirty="0">
                        <a:solidFill>
                          <a:srgbClr val="000000"/>
                        </a:solidFill>
                        <a:latin typeface="+mn-lt"/>
                      </a:endParaRPr>
                    </a:p>
                  </a:txBody>
                  <a:tcPr marL="0" marR="0" marT="0" marB="0" anchor="b">
                    <a:lnL>
                      <a:noFill/>
                    </a:lnL>
                    <a:lnR>
                      <a:noFill/>
                    </a:lnR>
                    <a:lnT>
                      <a:noFill/>
                    </a:lnT>
                    <a:lnB>
                      <a:noFill/>
                    </a:lnB>
                  </a:tcPr>
                </a:tc>
              </a:tr>
            </a:tbl>
          </a:graphicData>
        </a:graphic>
      </p:graphicFrame>
      <p:sp>
        <p:nvSpPr>
          <p:cNvPr id="4" name="Title 3"/>
          <p:cNvSpPr>
            <a:spLocks noGrp="1"/>
          </p:cNvSpPr>
          <p:nvPr>
            <p:ph type="title"/>
          </p:nvPr>
        </p:nvSpPr>
        <p:spPr/>
        <p:txBody>
          <a:bodyPr/>
          <a:lstStyle/>
          <a:p>
            <a:r>
              <a:rPr lang="zh-TW" altLang="en-US" sz="4000" b="1" dirty="0" smtClean="0">
                <a:effectLst>
                  <a:outerShdw blurRad="38100" dist="38100" dir="2700000" algn="tl">
                    <a:srgbClr val="000000">
                      <a:alpha val="43137"/>
                    </a:srgbClr>
                  </a:outerShdw>
                </a:effectLst>
                <a:latin typeface="黑体" pitchFamily="49" charset="-122"/>
                <a:ea typeface="黑体" pitchFamily="49" charset="-122"/>
              </a:rPr>
              <a:t>基金来源类型分布</a:t>
            </a:r>
            <a:endParaRPr lang="en-US" sz="4000" b="1" dirty="0">
              <a:effectLst>
                <a:outerShdw blurRad="38100" dist="38100" dir="2700000" algn="tl">
                  <a:srgbClr val="000000">
                    <a:alpha val="43137"/>
                  </a:srgbClr>
                </a:outerShdw>
              </a:effectLst>
              <a:latin typeface="黑体" pitchFamily="49" charset="-122"/>
              <a:ea typeface="黑体" pitchFamily="49" charset="-122"/>
            </a:endParaRPr>
          </a:p>
        </p:txBody>
      </p:sp>
      <p:pic>
        <p:nvPicPr>
          <p:cNvPr id="6" name="Picture 4" descr="C:\Users\CWolf\AppData\Local\Microsoft\Windows\Temporary Internet Files\Content.IE5\MFZLB3U9\MP900444203[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1" y="5342144"/>
            <a:ext cx="2280492" cy="151585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zh-TW" altLang="en-US" sz="4000" dirty="0" smtClean="0">
                <a:effectLst>
                  <a:outerShdw blurRad="38100" dist="38100" dir="2700000" algn="tl">
                    <a:srgbClr val="000000">
                      <a:alpha val="43137"/>
                    </a:srgbClr>
                  </a:outerShdw>
                </a:effectLst>
                <a:latin typeface="黑体" pitchFamily="49" charset="-122"/>
                <a:ea typeface="黑体" pitchFamily="49" charset="-122"/>
              </a:rPr>
              <a:t>赞助机会类型</a:t>
            </a:r>
            <a:endParaRPr lang="en-US" sz="4000" dirty="0">
              <a:effectLst>
                <a:outerShdw blurRad="38100" dist="38100" dir="2700000" algn="tl">
                  <a:srgbClr val="000000">
                    <a:alpha val="43137"/>
                  </a:srgbClr>
                </a:outerShdw>
              </a:effectLst>
              <a:latin typeface="黑体" pitchFamily="49" charset="-122"/>
              <a:ea typeface="黑体" pitchFamily="49" charset="-122"/>
            </a:endParaRPr>
          </a:p>
        </p:txBody>
      </p:sp>
      <p:graphicFrame>
        <p:nvGraphicFramePr>
          <p:cNvPr id="4" name="Table 3"/>
          <p:cNvGraphicFramePr>
            <a:graphicFrameLocks noGrp="1"/>
          </p:cNvGraphicFramePr>
          <p:nvPr/>
        </p:nvGraphicFramePr>
        <p:xfrm>
          <a:off x="1618487" y="1718392"/>
          <a:ext cx="6534798" cy="4383921"/>
        </p:xfrm>
        <a:graphic>
          <a:graphicData uri="http://schemas.openxmlformats.org/drawingml/2006/table">
            <a:tbl>
              <a:tblPr/>
              <a:tblGrid>
                <a:gridCol w="1421464"/>
                <a:gridCol w="5113334"/>
              </a:tblGrid>
              <a:tr h="285178">
                <a:tc>
                  <a:txBody>
                    <a:bodyPr/>
                    <a:lstStyle/>
                    <a:p>
                      <a:pPr algn="ctr" fontAlgn="b"/>
                      <a:r>
                        <a:rPr lang="en-US" sz="1800" b="0" i="0" u="none" strike="noStrike" dirty="0">
                          <a:solidFill>
                            <a:srgbClr val="000000"/>
                          </a:solidFill>
                          <a:latin typeface="黑体" pitchFamily="49" charset="-122"/>
                          <a:ea typeface="黑体" pitchFamily="49" charset="-122"/>
                        </a:rPr>
                        <a:t>23.3%</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科研</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324948">
                <a:tc>
                  <a:txBody>
                    <a:bodyPr/>
                    <a:lstStyle/>
                    <a:p>
                      <a:pPr algn="ctr" fontAlgn="b"/>
                      <a:r>
                        <a:rPr lang="en-US" sz="1800" b="0" i="0" u="none" strike="noStrike" dirty="0">
                          <a:solidFill>
                            <a:srgbClr val="000000"/>
                          </a:solidFill>
                          <a:latin typeface="黑体" pitchFamily="49" charset="-122"/>
                          <a:ea typeface="黑体" pitchFamily="49" charset="-122"/>
                        </a:rPr>
                        <a:t>19.1%</a:t>
                      </a:r>
                    </a:p>
                  </a:txBody>
                  <a:tcPr marL="0" marR="0" marT="0" marB="0" anchor="b">
                    <a:lnL>
                      <a:noFill/>
                    </a:lnL>
                    <a:lnR>
                      <a:noFill/>
                    </a:lnR>
                    <a:lnT>
                      <a:noFill/>
                    </a:lnT>
                    <a:lnB>
                      <a:noFill/>
                    </a:lnB>
                  </a:tcPr>
                </a:tc>
                <a:tc>
                  <a:txBody>
                    <a:bodyPr/>
                    <a:lstStyle/>
                    <a:p>
                      <a:pPr algn="l" fontAlgn="b"/>
                      <a:r>
                        <a:rPr lang="zh-TW" altLang="en-US" sz="1800" b="0" i="0" u="none" strike="noStrike" smtClean="0">
                          <a:solidFill>
                            <a:srgbClr val="000000"/>
                          </a:solidFill>
                          <a:latin typeface="黑体" pitchFamily="49" charset="-122"/>
                          <a:ea typeface="黑体" pitchFamily="49" charset="-122"/>
                        </a:rPr>
                        <a:t>培训</a:t>
                      </a:r>
                      <a:r>
                        <a:rPr lang="en-US" altLang="zh-TW" sz="1800" b="0" i="0" u="none" strike="noStrike" smtClean="0">
                          <a:solidFill>
                            <a:srgbClr val="000000"/>
                          </a:solidFill>
                          <a:latin typeface="黑体" pitchFamily="49" charset="-122"/>
                          <a:ea typeface="黑体" pitchFamily="49" charset="-122"/>
                        </a:rPr>
                        <a:t>/</a:t>
                      </a:r>
                      <a:r>
                        <a:rPr lang="zh-TW" altLang="en-US" sz="1800" b="0" i="0" u="none" strike="noStrike" smtClean="0">
                          <a:solidFill>
                            <a:srgbClr val="000000"/>
                          </a:solidFill>
                          <a:latin typeface="黑体" pitchFamily="49" charset="-122"/>
                          <a:ea typeface="黑体" pitchFamily="49" charset="-122"/>
                        </a:rPr>
                        <a:t>奖学金</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14.9%</a:t>
                      </a:r>
                    </a:p>
                  </a:txBody>
                  <a:tcPr marL="0" marR="0" marT="0" marB="0" anchor="b">
                    <a:lnL>
                      <a:noFill/>
                    </a:lnL>
                    <a:lnR>
                      <a:noFill/>
                    </a:lnR>
                    <a:lnT>
                      <a:noFill/>
                    </a:lnT>
                    <a:lnB>
                      <a:noFill/>
                    </a:lnB>
                  </a:tcPr>
                </a:tc>
                <a:tc>
                  <a:txBody>
                    <a:bodyPr/>
                    <a:lstStyle/>
                    <a:p>
                      <a:pPr algn="l" fontAlgn="b"/>
                      <a:r>
                        <a:rPr lang="zh-TW" altLang="en-US" sz="1800" b="0" i="0" u="none" strike="noStrike" smtClean="0">
                          <a:solidFill>
                            <a:srgbClr val="000000"/>
                          </a:solidFill>
                          <a:latin typeface="黑体" pitchFamily="49" charset="-122"/>
                          <a:ea typeface="黑体" pitchFamily="49" charset="-122"/>
                        </a:rPr>
                        <a:t>奖励</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97060">
                <a:tc>
                  <a:txBody>
                    <a:bodyPr/>
                    <a:lstStyle/>
                    <a:p>
                      <a:pPr algn="ctr" fontAlgn="b"/>
                      <a:r>
                        <a:rPr lang="en-US" sz="1800" b="0" i="0" u="none" strike="noStrike" dirty="0">
                          <a:solidFill>
                            <a:srgbClr val="000000"/>
                          </a:solidFill>
                          <a:latin typeface="黑体" pitchFamily="49" charset="-122"/>
                          <a:ea typeface="黑体" pitchFamily="49" charset="-122"/>
                        </a:rPr>
                        <a:t>14.3%</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课程</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307731">
                <a:tc>
                  <a:txBody>
                    <a:bodyPr/>
                    <a:lstStyle/>
                    <a:p>
                      <a:pPr algn="ctr" fontAlgn="b"/>
                      <a:r>
                        <a:rPr lang="en-US" sz="1800" b="0" i="0" u="none" strike="noStrike" dirty="0">
                          <a:solidFill>
                            <a:srgbClr val="000000"/>
                          </a:solidFill>
                          <a:latin typeface="黑体" pitchFamily="49" charset="-122"/>
                          <a:ea typeface="黑体" pitchFamily="49" charset="-122"/>
                        </a:rPr>
                        <a:t>4.3%</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会议</a:t>
                      </a:r>
                      <a:r>
                        <a:rPr lang="en-US" altLang="zh-TW" sz="1800" b="0" i="0" u="none" strike="noStrike" dirty="0" smtClean="0">
                          <a:solidFill>
                            <a:srgbClr val="000000"/>
                          </a:solidFill>
                          <a:latin typeface="黑体" pitchFamily="49" charset="-122"/>
                          <a:ea typeface="黑体" pitchFamily="49" charset="-122"/>
                        </a:rPr>
                        <a:t>/</a:t>
                      </a:r>
                      <a:r>
                        <a:rPr lang="zh-TW" altLang="en-US" sz="1800" b="0" i="0" u="none" strike="noStrike" dirty="0" smtClean="0">
                          <a:solidFill>
                            <a:srgbClr val="000000"/>
                          </a:solidFill>
                          <a:latin typeface="黑体" pitchFamily="49" charset="-122"/>
                          <a:ea typeface="黑体" pitchFamily="49" charset="-122"/>
                        </a:rPr>
                        <a:t>研讨会</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4.1%</a:t>
                      </a:r>
                    </a:p>
                  </a:txBody>
                  <a:tcPr marL="0" marR="0" marT="0" marB="0" anchor="b">
                    <a:lnL>
                      <a:noFill/>
                    </a:lnL>
                    <a:lnR>
                      <a:noFill/>
                    </a:lnR>
                    <a:lnT>
                      <a:noFill/>
                    </a:lnT>
                    <a:lnB>
                      <a:noFill/>
                    </a:lnB>
                  </a:tcPr>
                </a:tc>
                <a:tc>
                  <a:txBody>
                    <a:bodyPr/>
                    <a:lstStyle/>
                    <a:p>
                      <a:pPr algn="l" fontAlgn="b"/>
                      <a:r>
                        <a:rPr lang="zh-TW" altLang="en-US" sz="1800" b="0" i="0" u="none" strike="noStrike" smtClean="0">
                          <a:solidFill>
                            <a:srgbClr val="000000"/>
                          </a:solidFill>
                          <a:latin typeface="黑体" pitchFamily="49" charset="-122"/>
                          <a:ea typeface="黑体" pitchFamily="49" charset="-122"/>
                        </a:rPr>
                        <a:t>个人访问</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a:solidFill>
                            <a:srgbClr val="000000"/>
                          </a:solidFill>
                          <a:latin typeface="黑体" pitchFamily="49" charset="-122"/>
                          <a:ea typeface="黑体" pitchFamily="49" charset="-122"/>
                        </a:rPr>
                        <a:t>3.5%</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旅行</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a:solidFill>
                            <a:srgbClr val="000000"/>
                          </a:solidFill>
                          <a:latin typeface="黑体" pitchFamily="49" charset="-122"/>
                          <a:ea typeface="黑体" pitchFamily="49" charset="-122"/>
                        </a:rPr>
                        <a:t>3.3%</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艺术追求</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a:solidFill>
                            <a:srgbClr val="000000"/>
                          </a:solidFill>
                          <a:latin typeface="黑体" pitchFamily="49" charset="-122"/>
                          <a:ea typeface="黑体" pitchFamily="49" charset="-122"/>
                        </a:rPr>
                        <a:t>3.2%</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协作或合作协议</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2.6%</a:t>
                      </a:r>
                    </a:p>
                  </a:txBody>
                  <a:tcPr marL="0" marR="0" marT="0" marB="0" anchor="b">
                    <a:lnL>
                      <a:noFill/>
                    </a:lnL>
                    <a:lnR>
                      <a:noFill/>
                    </a:lnR>
                    <a:lnT>
                      <a:noFill/>
                    </a:lnT>
                    <a:lnB>
                      <a:noFill/>
                    </a:lnB>
                  </a:tcPr>
                </a:tc>
                <a:tc>
                  <a:txBody>
                    <a:bodyPr/>
                    <a:lstStyle/>
                    <a:p>
                      <a:pPr algn="l" fontAlgn="b"/>
                      <a:r>
                        <a:rPr lang="zh-TW" altLang="en-US" sz="1800" b="0" i="0" u="none" strike="noStrike" smtClean="0">
                          <a:solidFill>
                            <a:srgbClr val="000000"/>
                          </a:solidFill>
                          <a:latin typeface="黑体" pitchFamily="49" charset="-122"/>
                          <a:ea typeface="黑体" pitchFamily="49" charset="-122"/>
                        </a:rPr>
                        <a:t>博士后奖</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308944">
                <a:tc>
                  <a:txBody>
                    <a:bodyPr/>
                    <a:lstStyle/>
                    <a:p>
                      <a:pPr algn="ctr" fontAlgn="b"/>
                      <a:r>
                        <a:rPr lang="en-US" sz="1800" b="0" i="0" u="none" strike="noStrike" dirty="0">
                          <a:solidFill>
                            <a:srgbClr val="000000"/>
                          </a:solidFill>
                          <a:latin typeface="黑体" pitchFamily="49" charset="-122"/>
                          <a:ea typeface="黑体" pitchFamily="49" charset="-122"/>
                        </a:rPr>
                        <a:t>2.3%</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设备</a:t>
                      </a:r>
                      <a:r>
                        <a:rPr lang="en-US" altLang="zh-TW" sz="1800" b="0" i="0" u="none" strike="noStrike" dirty="0" smtClean="0">
                          <a:solidFill>
                            <a:srgbClr val="000000"/>
                          </a:solidFill>
                          <a:latin typeface="黑体" pitchFamily="49" charset="-122"/>
                          <a:ea typeface="黑体" pitchFamily="49" charset="-122"/>
                        </a:rPr>
                        <a:t>/</a:t>
                      </a:r>
                      <a:r>
                        <a:rPr lang="zh-TW" altLang="en-US" sz="1800" b="0" i="0" u="none" strike="noStrike" dirty="0" smtClean="0">
                          <a:solidFill>
                            <a:srgbClr val="000000"/>
                          </a:solidFill>
                          <a:latin typeface="黑体" pitchFamily="49" charset="-122"/>
                          <a:ea typeface="黑体" pitchFamily="49" charset="-122"/>
                        </a:rPr>
                        <a:t>材料的采购或设施使用</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1.8%</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投标或合同</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1.2%</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博硕士论文</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93458">
                <a:tc>
                  <a:txBody>
                    <a:bodyPr/>
                    <a:lstStyle/>
                    <a:p>
                      <a:pPr algn="ctr" fontAlgn="b"/>
                      <a:r>
                        <a:rPr lang="en-US" sz="1800" b="0" i="0" u="none" strike="noStrike" dirty="0">
                          <a:solidFill>
                            <a:srgbClr val="000000"/>
                          </a:solidFill>
                          <a:latin typeface="黑体" pitchFamily="49" charset="-122"/>
                          <a:ea typeface="黑体" pitchFamily="49" charset="-122"/>
                        </a:rPr>
                        <a:t>1.1%</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设施建设或经营</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r h="285178">
                <a:tc>
                  <a:txBody>
                    <a:bodyPr/>
                    <a:lstStyle/>
                    <a:p>
                      <a:pPr algn="ctr" fontAlgn="b"/>
                      <a:r>
                        <a:rPr lang="en-US" sz="1800" b="0" i="0" u="none" strike="noStrike" dirty="0">
                          <a:solidFill>
                            <a:srgbClr val="000000"/>
                          </a:solidFill>
                          <a:latin typeface="黑体" pitchFamily="49" charset="-122"/>
                          <a:ea typeface="黑体" pitchFamily="49" charset="-122"/>
                        </a:rPr>
                        <a:t>0.9%</a:t>
                      </a:r>
                    </a:p>
                  </a:txBody>
                  <a:tcPr marL="0" marR="0" marT="0" marB="0" anchor="b">
                    <a:lnL>
                      <a:noFill/>
                    </a:lnL>
                    <a:lnR>
                      <a:noFill/>
                    </a:lnR>
                    <a:lnT>
                      <a:noFill/>
                    </a:lnT>
                    <a:lnB>
                      <a:noFill/>
                    </a:lnB>
                  </a:tcPr>
                </a:tc>
                <a:tc>
                  <a:txBody>
                    <a:bodyPr/>
                    <a:lstStyle/>
                    <a:p>
                      <a:pPr algn="l" fontAlgn="b"/>
                      <a:r>
                        <a:rPr lang="zh-TW" altLang="en-US" sz="1800" b="0" i="0" u="none" strike="noStrike" dirty="0" smtClean="0">
                          <a:solidFill>
                            <a:srgbClr val="000000"/>
                          </a:solidFill>
                          <a:latin typeface="黑体" pitchFamily="49" charset="-122"/>
                          <a:ea typeface="黑体" pitchFamily="49" charset="-122"/>
                        </a:rPr>
                        <a:t>出版品</a:t>
                      </a:r>
                      <a:endParaRPr lang="en-US" sz="1800" b="0" i="0" u="none" strike="noStrike" dirty="0">
                        <a:solidFill>
                          <a:srgbClr val="000000"/>
                        </a:solidFill>
                        <a:latin typeface="黑体" pitchFamily="49" charset="-122"/>
                        <a:ea typeface="黑体" pitchFamily="49" charset="-122"/>
                      </a:endParaRPr>
                    </a:p>
                  </a:txBody>
                  <a:tcPr marL="0" marR="0" marT="0" marB="0" anchor="b">
                    <a:lnL>
                      <a:noFill/>
                    </a:lnL>
                    <a:lnR>
                      <a:noFill/>
                    </a:lnR>
                    <a:lnT>
                      <a:noFill/>
                    </a:lnT>
                    <a:lnB>
                      <a:noFill/>
                    </a:lnB>
                  </a:tcPr>
                </a:tc>
              </a:tr>
            </a:tbl>
          </a:graphicData>
        </a:graphic>
      </p:graphicFrame>
      <p:pic>
        <p:nvPicPr>
          <p:cNvPr id="5" name="Picture 4" descr="C:\Users\CWolf\AppData\Local\Microsoft\Windows\Temporary Internet Files\Content.IE5\MFZLB3U9\MP900444203[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1" y="5342144"/>
            <a:ext cx="2280492" cy="15158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533400" y="1905000"/>
            <a:ext cx="8208962" cy="4098925"/>
          </a:xfrm>
        </p:spPr>
        <p:txBody>
          <a:bodyPr>
            <a:normAutofit/>
          </a:bodyPr>
          <a:lstStyle/>
          <a:p>
            <a:endParaRPr lang="en-US" dirty="0" smtClean="0">
              <a:latin typeface="黑体" pitchFamily="49" charset="-122"/>
              <a:ea typeface="黑体" pitchFamily="49" charset="-122"/>
            </a:endParaRPr>
          </a:p>
          <a:p>
            <a:endParaRPr lang="en-US" dirty="0" smtClean="0">
              <a:latin typeface="黑体" pitchFamily="49" charset="-122"/>
              <a:ea typeface="黑体" pitchFamily="49" charset="-122"/>
            </a:endParaRPr>
          </a:p>
          <a:p>
            <a:endParaRPr lang="en-US" dirty="0">
              <a:latin typeface="黑体" pitchFamily="49" charset="-122"/>
              <a:ea typeface="黑体" pitchFamily="49" charset="-122"/>
            </a:endParaRPr>
          </a:p>
        </p:txBody>
      </p:sp>
      <p:sp>
        <p:nvSpPr>
          <p:cNvPr id="3" name="Title 2"/>
          <p:cNvSpPr>
            <a:spLocks noGrp="1"/>
          </p:cNvSpPr>
          <p:nvPr>
            <p:ph type="title"/>
          </p:nvPr>
        </p:nvSpPr>
        <p:spPr/>
        <p:txBody>
          <a:bodyPr>
            <a:normAutofit/>
          </a:bodyPr>
          <a:lstStyle/>
          <a:p>
            <a:r>
              <a:rPr lang="zh-TW" altLang="en-US" dirty="0" smtClean="0">
                <a:effectLst>
                  <a:outerShdw blurRad="38100" dist="38100" dir="2700000" algn="tl">
                    <a:srgbClr val="000000">
                      <a:alpha val="43137"/>
                    </a:srgbClr>
                  </a:outerShdw>
                </a:effectLst>
                <a:latin typeface="黑体" pitchFamily="49" charset="-122"/>
                <a:ea typeface="黑体" pitchFamily="49" charset="-122"/>
              </a:rPr>
              <a:t>什么是</a:t>
            </a:r>
            <a:r>
              <a:rPr lang="en-US" altLang="zh-CN" dirty="0" smtClean="0">
                <a:effectLst>
                  <a:outerShdw blurRad="38100" dist="38100" dir="2700000" algn="tl">
                    <a:srgbClr val="000000">
                      <a:alpha val="43137"/>
                    </a:srgbClr>
                  </a:outerShdw>
                </a:effectLst>
                <a:latin typeface="黑体" pitchFamily="49" charset="-122"/>
                <a:ea typeface="黑体" pitchFamily="49" charset="-122"/>
              </a:rPr>
              <a:t>COS Pivot?</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sp>
        <p:nvSpPr>
          <p:cNvPr id="6" name="Content Placeholder 1"/>
          <p:cNvSpPr txBox="1">
            <a:spLocks/>
          </p:cNvSpPr>
          <p:nvPr/>
        </p:nvSpPr>
        <p:spPr>
          <a:xfrm>
            <a:off x="1371600" y="1264349"/>
            <a:ext cx="3581400" cy="1106318"/>
          </a:xfrm>
          <a:prstGeom prst="rect">
            <a:avLst/>
          </a:prstGeom>
        </p:spPr>
        <p:txBody>
          <a:bodyPr/>
          <a:lstStyle/>
          <a:p>
            <a:pPr marL="342900" lvl="0" indent="-342900" fontAlgn="auto">
              <a:spcBef>
                <a:spcPct val="20000"/>
              </a:spcBef>
              <a:spcAft>
                <a:spcPts val="0"/>
              </a:spcAft>
              <a:defRPr/>
            </a:pPr>
            <a:r>
              <a:rPr lang="en-US" sz="2800" b="1" dirty="0" smtClean="0">
                <a:solidFill>
                  <a:srgbClr val="E46C0A"/>
                </a:solidFill>
                <a:effectLst>
                  <a:outerShdw blurRad="38100" dist="38100" dir="2700000" algn="tl">
                    <a:srgbClr val="C0C0C0"/>
                  </a:outerShdw>
                </a:effectLst>
                <a:latin typeface="黑体" pitchFamily="49" charset="-122"/>
                <a:ea typeface="黑体" pitchFamily="49" charset="-122"/>
              </a:rPr>
              <a:t>Scholar Universe</a:t>
            </a:r>
          </a:p>
          <a:p>
            <a:pPr marL="342900" lvl="0" indent="-342900" fontAlgn="auto">
              <a:spcBef>
                <a:spcPct val="20000"/>
              </a:spcBef>
              <a:spcAft>
                <a:spcPts val="0"/>
              </a:spcAft>
              <a:defRPr/>
            </a:pPr>
            <a:r>
              <a:rPr lang="zh-TW" altLang="en-US" sz="2800" b="1" dirty="0" smtClean="0">
                <a:solidFill>
                  <a:srgbClr val="E46C0A"/>
                </a:solidFill>
                <a:effectLst>
                  <a:outerShdw blurRad="38100" dist="38100" dir="2700000" algn="tl">
                    <a:srgbClr val="C0C0C0"/>
                  </a:outerShdw>
                </a:effectLst>
                <a:latin typeface="黑体" pitchFamily="49" charset="-122"/>
                <a:ea typeface="黑体" pitchFamily="49" charset="-122"/>
              </a:rPr>
              <a:t>全球学者信息</a:t>
            </a:r>
            <a:endParaRPr lang="en-US" sz="2800" b="1" dirty="0" smtClean="0">
              <a:solidFill>
                <a:srgbClr val="E46C0A"/>
              </a:solidFill>
              <a:effectLst>
                <a:outerShdw blurRad="38100" dist="38100" dir="2700000" algn="tl">
                  <a:srgbClr val="C0C0C0"/>
                </a:outerShdw>
              </a:effectLst>
              <a:latin typeface="黑体" pitchFamily="49" charset="-122"/>
              <a:ea typeface="黑体" pitchFamily="49" charset="-122"/>
            </a:endParaRPr>
          </a:p>
        </p:txBody>
      </p:sp>
      <p:pic>
        <p:nvPicPr>
          <p:cNvPr id="8" name="Picture 2"/>
          <p:cNvPicPr>
            <a:picLocks noChangeAspect="1" noChangeArrowheads="1"/>
          </p:cNvPicPr>
          <p:nvPr/>
        </p:nvPicPr>
        <p:blipFill>
          <a:blip r:embed="rId2" cstate="print"/>
          <a:srcRect/>
          <a:stretch>
            <a:fillRect/>
          </a:stretch>
        </p:blipFill>
        <p:spPr bwMode="auto">
          <a:xfrm>
            <a:off x="533400" y="1295400"/>
            <a:ext cx="800100" cy="944562"/>
          </a:xfrm>
          <a:prstGeom prst="rect">
            <a:avLst/>
          </a:prstGeom>
          <a:noFill/>
          <a:ln w="9525">
            <a:noFill/>
            <a:miter lim="800000"/>
            <a:headEnd/>
            <a:tailEnd/>
          </a:ln>
        </p:spPr>
      </p:pic>
      <p:sp>
        <p:nvSpPr>
          <p:cNvPr id="12" name="TextBox 11"/>
          <p:cNvSpPr txBox="1"/>
          <p:nvPr/>
        </p:nvSpPr>
        <p:spPr>
          <a:xfrm>
            <a:off x="4648200" y="2867379"/>
            <a:ext cx="3810000" cy="1938992"/>
          </a:xfrm>
          <a:prstGeom prst="rect">
            <a:avLst/>
          </a:prstGeom>
          <a:noFill/>
        </p:spPr>
        <p:txBody>
          <a:bodyPr wrap="square">
            <a:spAutoFit/>
          </a:bodyPr>
          <a:lstStyle/>
          <a:p>
            <a:r>
              <a:rPr lang="zh-CN" altLang="en-US" sz="2400" dirty="0" smtClean="0">
                <a:latin typeface="黑体" pitchFamily="49" charset="-122"/>
                <a:ea typeface="黑体" pitchFamily="49" charset="-122"/>
              </a:rPr>
              <a:t>一个近</a:t>
            </a:r>
            <a:r>
              <a:rPr lang="en-US" altLang="zh-CN" sz="2400" dirty="0" smtClean="0">
                <a:latin typeface="黑体" pitchFamily="49" charset="-122"/>
                <a:ea typeface="黑体" pitchFamily="49" charset="-122"/>
              </a:rPr>
              <a:t>300</a:t>
            </a:r>
            <a:r>
              <a:rPr lang="zh-CN" altLang="en-US" sz="2400" dirty="0" smtClean="0">
                <a:latin typeface="黑体" pitchFamily="49" charset="-122"/>
                <a:ea typeface="黑体" pitchFamily="49" charset="-122"/>
              </a:rPr>
              <a:t>万</a:t>
            </a:r>
            <a:r>
              <a:rPr lang="zh-TW" altLang="en-US" sz="2400" dirty="0" smtClean="0">
                <a:latin typeface="黑体" pitchFamily="49" charset="-122"/>
                <a:ea typeface="黑体" pitchFamily="49" charset="-122"/>
              </a:rPr>
              <a:t>，</a:t>
            </a:r>
            <a:r>
              <a:rPr lang="zh-CN" altLang="en-US" sz="2400" dirty="0" smtClean="0">
                <a:latin typeface="黑体" pitchFamily="49" charset="-122"/>
                <a:ea typeface="黑体" pitchFamily="49" charset="-122"/>
              </a:rPr>
              <a:t>帮助</a:t>
            </a:r>
            <a:r>
              <a:rPr lang="zh-TW" altLang="en-US" sz="2400" dirty="0" smtClean="0">
                <a:latin typeface="黑体" pitchFamily="49" charset="-122"/>
                <a:ea typeface="黑体" pitchFamily="49" charset="-122"/>
              </a:rPr>
              <a:t>您</a:t>
            </a:r>
            <a:r>
              <a:rPr lang="zh-CN" altLang="en-US" sz="2400" dirty="0" smtClean="0">
                <a:latin typeface="黑体" pitchFamily="49" charset="-122"/>
                <a:ea typeface="黑体" pitchFamily="49" charset="-122"/>
              </a:rPr>
              <a:t>寻找潜在合作</a:t>
            </a:r>
            <a:r>
              <a:rPr lang="zh-TW" altLang="en-US" sz="2400" dirty="0" smtClean="0">
                <a:latin typeface="黑体" pitchFamily="49" charset="-122"/>
                <a:ea typeface="黑体" pitchFamily="49" charset="-122"/>
              </a:rPr>
              <a:t>对象、</a:t>
            </a:r>
            <a:r>
              <a:rPr lang="zh-CN" altLang="en-US" sz="2400" dirty="0" smtClean="0">
                <a:latin typeface="黑体" pitchFamily="49" charset="-122"/>
                <a:ea typeface="黑体" pitchFamily="49" charset="-122"/>
              </a:rPr>
              <a:t>同行评论、导</a:t>
            </a:r>
            <a:r>
              <a:rPr lang="zh-TW" altLang="en-US" sz="2400" dirty="0" smtClean="0">
                <a:latin typeface="黑体" pitchFamily="49" charset="-122"/>
                <a:ea typeface="黑体" pitchFamily="49" charset="-122"/>
              </a:rPr>
              <a:t>师</a:t>
            </a:r>
            <a:r>
              <a:rPr lang="zh-CN" altLang="en-US" sz="2400" dirty="0" smtClean="0">
                <a:latin typeface="黑体" pitchFamily="49" charset="-122"/>
                <a:ea typeface="黑体" pitchFamily="49" charset="-122"/>
              </a:rPr>
              <a:t>、顾问和专家学者</a:t>
            </a:r>
            <a:r>
              <a:rPr lang="zh-TW" altLang="en-US" sz="2400" dirty="0" smtClean="0">
                <a:latin typeface="黑体" pitchFamily="49" charset="-122"/>
                <a:ea typeface="黑体" pitchFamily="49" charset="-122"/>
              </a:rPr>
              <a:t>的全球学者信息数据库。</a:t>
            </a:r>
            <a:endParaRPr lang="en-US" altLang="zh-TW" sz="2400" dirty="0" smtClean="0">
              <a:latin typeface="黑体" pitchFamily="49" charset="-122"/>
              <a:ea typeface="黑体" pitchFamily="49" charset="-122"/>
            </a:endParaRPr>
          </a:p>
          <a:p>
            <a:r>
              <a:rPr lang="zh-CN" altLang="en-US" sz="2400" b="1" dirty="0" smtClean="0">
                <a:latin typeface="黑体" pitchFamily="49" charset="-122"/>
                <a:ea typeface="黑体" pitchFamily="49" charset="-122"/>
              </a:rPr>
              <a:t>您的</a:t>
            </a:r>
            <a:r>
              <a:rPr lang="zh-TW" altLang="en-US" sz="2400" b="1" dirty="0" smtClean="0">
                <a:latin typeface="黑体" pitchFamily="49" charset="-122"/>
                <a:ea typeface="黑体" pitchFamily="49" charset="-122"/>
              </a:rPr>
              <a:t>研究</a:t>
            </a:r>
            <a:r>
              <a:rPr lang="zh-CN" altLang="en-US" sz="2400" b="1" dirty="0" smtClean="0">
                <a:latin typeface="黑体" pitchFamily="49" charset="-122"/>
                <a:ea typeface="黑体" pitchFamily="49" charset="-122"/>
              </a:rPr>
              <a:t>网络是</a:t>
            </a:r>
            <a:r>
              <a:rPr lang="zh-TW" altLang="en-US" sz="2400" b="1" dirty="0" smtClean="0">
                <a:latin typeface="黑体" pitchFamily="49" charset="-122"/>
                <a:ea typeface="黑体" pitchFamily="49" charset="-122"/>
              </a:rPr>
              <a:t>全球化的</a:t>
            </a:r>
            <a:r>
              <a:rPr lang="zh-CN" altLang="en-US" sz="2400" b="1" dirty="0" smtClean="0">
                <a:latin typeface="黑体" pitchFamily="49" charset="-122"/>
                <a:ea typeface="黑体" pitchFamily="49" charset="-122"/>
              </a:rPr>
              <a:t>！</a:t>
            </a:r>
            <a:endParaRPr lang="en-US" sz="2400" b="1" dirty="0" smtClean="0">
              <a:latin typeface="黑体" pitchFamily="49" charset="-122"/>
              <a:ea typeface="黑体" pitchFamily="49" charset="-122"/>
            </a:endParaRPr>
          </a:p>
        </p:txBody>
      </p:sp>
      <p:pic>
        <p:nvPicPr>
          <p:cNvPr id="3074" name="Picture 2" descr="C:\Users\CWolf\AppData\Local\Microsoft\Windows\Temporary Internet Files\Content.IE5\REW83R6K\MP900078616[1].jpg"/>
          <p:cNvPicPr>
            <a:picLocks noChangeAspect="1" noChangeArrowheads="1"/>
          </p:cNvPicPr>
          <p:nvPr/>
        </p:nvPicPr>
        <p:blipFill>
          <a:blip r:embed="rId3" cstate="print"/>
          <a:srcRect/>
          <a:stretch>
            <a:fillRect/>
          </a:stretch>
        </p:blipFill>
        <p:spPr bwMode="auto">
          <a:xfrm>
            <a:off x="919908" y="2743263"/>
            <a:ext cx="3328225" cy="22253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latin typeface="黑体" pitchFamily="49" charset="-122"/>
                <a:ea typeface="黑体" pitchFamily="49" charset="-122"/>
              </a:rPr>
              <a:t>What is COS Pivot</a:t>
            </a:r>
            <a:endParaRPr lang="en-US" dirty="0">
              <a:latin typeface="黑体" pitchFamily="49" charset="-122"/>
              <a:ea typeface="黑体" pitchFamily="49" charset="-122"/>
            </a:endParaRPr>
          </a:p>
        </p:txBody>
      </p:sp>
      <p:sp>
        <p:nvSpPr>
          <p:cNvPr id="3" name="Content Placeholder 2"/>
          <p:cNvSpPr>
            <a:spLocks noGrp="1"/>
          </p:cNvSpPr>
          <p:nvPr>
            <p:ph idx="1"/>
          </p:nvPr>
        </p:nvSpPr>
        <p:spPr/>
        <p:txBody>
          <a:bodyPr/>
          <a:lstStyle/>
          <a:p>
            <a:r>
              <a:rPr lang="zh-TW" altLang="en-US" dirty="0" smtClean="0">
                <a:latin typeface="黑体" pitchFamily="49" charset="-122"/>
                <a:ea typeface="黑体" pitchFamily="49" charset="-122"/>
              </a:rPr>
              <a:t>近</a:t>
            </a:r>
            <a:r>
              <a:rPr lang="en-US" altLang="zh-TW" dirty="0" smtClean="0">
                <a:latin typeface="黑体" pitchFamily="49" charset="-122"/>
                <a:ea typeface="黑体" pitchFamily="49" charset="-122"/>
              </a:rPr>
              <a:t>300</a:t>
            </a:r>
            <a:r>
              <a:rPr lang="zh-TW" altLang="en-US" dirty="0" smtClean="0">
                <a:latin typeface="黑体" pitchFamily="49" charset="-122"/>
                <a:ea typeface="黑体" pitchFamily="49" charset="-122"/>
              </a:rPr>
              <a:t>万个持续增加的个人介绍档案</a:t>
            </a:r>
            <a:endParaRPr lang="en-US" dirty="0" smtClean="0">
              <a:latin typeface="黑体" pitchFamily="49" charset="-122"/>
              <a:ea typeface="黑体" pitchFamily="49" charset="-122"/>
            </a:endParaRPr>
          </a:p>
          <a:p>
            <a:pPr lvl="1"/>
            <a:r>
              <a:rPr lang="en-US" altLang="zh-TW" dirty="0" smtClean="0">
                <a:latin typeface="黑体" pitchFamily="49" charset="-122"/>
                <a:ea typeface="黑体" pitchFamily="49" charset="-122"/>
              </a:rPr>
              <a:t>200+</a:t>
            </a:r>
            <a:r>
              <a:rPr lang="zh-TW" altLang="en-US" dirty="0" smtClean="0">
                <a:latin typeface="黑体" pitchFamily="49" charset="-122"/>
                <a:ea typeface="黑体" pitchFamily="49" charset="-122"/>
              </a:rPr>
              <a:t> 个学科的分类</a:t>
            </a:r>
            <a:endParaRPr lang="en-US" dirty="0" smtClean="0">
              <a:latin typeface="黑体" pitchFamily="49" charset="-122"/>
              <a:ea typeface="黑体" pitchFamily="49" charset="-122"/>
            </a:endParaRPr>
          </a:p>
          <a:p>
            <a:pPr lvl="1"/>
            <a:r>
              <a:rPr lang="en-US" dirty="0" smtClean="0">
                <a:latin typeface="黑体" pitchFamily="49" charset="-122"/>
                <a:ea typeface="黑体" pitchFamily="49" charset="-122"/>
              </a:rPr>
              <a:t>75</a:t>
            </a:r>
            <a:r>
              <a:rPr lang="en-US" altLang="zh-TW" dirty="0" smtClean="0">
                <a:latin typeface="黑体" pitchFamily="49" charset="-122"/>
                <a:ea typeface="黑体" pitchFamily="49" charset="-122"/>
              </a:rPr>
              <a:t>+</a:t>
            </a:r>
            <a:r>
              <a:rPr lang="en-US" dirty="0" smtClean="0">
                <a:latin typeface="黑体" pitchFamily="49" charset="-122"/>
                <a:ea typeface="黑体" pitchFamily="49" charset="-122"/>
              </a:rPr>
              <a:t> </a:t>
            </a:r>
            <a:r>
              <a:rPr lang="zh-TW" altLang="en-US" dirty="0" smtClean="0">
                <a:latin typeface="黑体" pitchFamily="49" charset="-122"/>
                <a:ea typeface="黑体" pitchFamily="49" charset="-122"/>
              </a:rPr>
              <a:t>个国家</a:t>
            </a:r>
            <a:endParaRPr lang="en-US" dirty="0" smtClean="0">
              <a:latin typeface="黑体" pitchFamily="49" charset="-122"/>
              <a:ea typeface="黑体" pitchFamily="49" charset="-122"/>
            </a:endParaRPr>
          </a:p>
          <a:p>
            <a:pPr lvl="1"/>
            <a:r>
              <a:rPr lang="en-US" dirty="0" smtClean="0">
                <a:latin typeface="黑体" pitchFamily="49" charset="-122"/>
                <a:ea typeface="黑体" pitchFamily="49" charset="-122"/>
              </a:rPr>
              <a:t>2,100</a:t>
            </a:r>
            <a:r>
              <a:rPr lang="en-US" altLang="zh-TW" dirty="0" smtClean="0">
                <a:latin typeface="黑体" pitchFamily="49" charset="-122"/>
                <a:ea typeface="黑体" pitchFamily="49" charset="-122"/>
              </a:rPr>
              <a:t>+</a:t>
            </a:r>
            <a:r>
              <a:rPr lang="en-US" dirty="0" smtClean="0">
                <a:latin typeface="黑体" pitchFamily="49" charset="-122"/>
                <a:ea typeface="黑体" pitchFamily="49" charset="-122"/>
              </a:rPr>
              <a:t> </a:t>
            </a:r>
            <a:r>
              <a:rPr lang="zh-TW" altLang="en-US" dirty="0" smtClean="0">
                <a:latin typeface="黑体" pitchFamily="49" charset="-122"/>
                <a:ea typeface="黑体" pitchFamily="49" charset="-122"/>
              </a:rPr>
              <a:t>个高校</a:t>
            </a:r>
            <a:endParaRPr lang="en-US" dirty="0" smtClean="0">
              <a:latin typeface="黑体" pitchFamily="49" charset="-122"/>
              <a:ea typeface="黑体" pitchFamily="49" charset="-122"/>
            </a:endParaRPr>
          </a:p>
          <a:p>
            <a:pPr lvl="1"/>
            <a:r>
              <a:rPr lang="zh-CN" altLang="en-US" dirty="0" smtClean="0">
                <a:latin typeface="黑体" pitchFamily="49" charset="-122"/>
                <a:ea typeface="黑体" pitchFamily="49" charset="-122"/>
              </a:rPr>
              <a:t>专门的</a:t>
            </a:r>
            <a:r>
              <a:rPr lang="zh-TW" altLang="en-US" dirty="0" smtClean="0">
                <a:latin typeface="黑体" pitchFamily="49" charset="-122"/>
                <a:ea typeface="黑体" pitchFamily="49" charset="-122"/>
              </a:rPr>
              <a:t>演</a:t>
            </a:r>
            <a:r>
              <a:rPr lang="zh-CN" altLang="en-US" dirty="0" smtClean="0">
                <a:latin typeface="黑体" pitchFamily="49" charset="-122"/>
                <a:ea typeface="黑体" pitchFamily="49" charset="-122"/>
              </a:rPr>
              <a:t>算法去连结个人和出版品</a:t>
            </a:r>
            <a:endParaRPr lang="en-US" dirty="0" smtClean="0">
              <a:latin typeface="黑体" pitchFamily="49" charset="-122"/>
              <a:ea typeface="黑体" pitchFamily="49" charset="-122"/>
            </a:endParaRPr>
          </a:p>
          <a:p>
            <a:pPr lvl="2"/>
            <a:r>
              <a:rPr lang="zh-CN" altLang="en-US" dirty="0" smtClean="0">
                <a:latin typeface="黑体" pitchFamily="49" charset="-122"/>
                <a:ea typeface="黑体" pitchFamily="49" charset="-122"/>
              </a:rPr>
              <a:t>内容来自公开来源、出版商、学术机构、网络搜索集成</a:t>
            </a:r>
            <a:endParaRPr lang="en-US" dirty="0">
              <a:latin typeface="黑体" pitchFamily="49" charset="-122"/>
              <a:ea typeface="黑体" pitchFamily="49" charset="-122"/>
            </a:endParaRPr>
          </a:p>
        </p:txBody>
      </p:sp>
      <p:pic>
        <p:nvPicPr>
          <p:cNvPr id="5122" name="Picture 2" descr="C:\Users\CWolf\AppData\Local\Microsoft\Windows\Temporary Internet Files\Content.IE5\JY2E382O\MP900433120[1].jpg"/>
          <p:cNvPicPr>
            <a:picLocks noChangeAspect="1" noChangeArrowheads="1"/>
          </p:cNvPicPr>
          <p:nvPr/>
        </p:nvPicPr>
        <p:blipFill>
          <a:blip r:embed="rId3" cstate="print">
            <a:clrChange>
              <a:clrFrom>
                <a:srgbClr val="FEFEFB"/>
              </a:clrFrom>
              <a:clrTo>
                <a:srgbClr val="FEFEFB">
                  <a:alpha val="0"/>
                </a:srgbClr>
              </a:clrTo>
            </a:clrChange>
          </a:blip>
          <a:srcRect/>
          <a:stretch>
            <a:fillRect/>
          </a:stretch>
        </p:blipFill>
        <p:spPr bwMode="auto">
          <a:xfrm flipH="1">
            <a:off x="0" y="5397540"/>
            <a:ext cx="2181340" cy="146045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sz="quarter" idx="13"/>
          </p:nvPr>
        </p:nvSpPr>
        <p:spPr>
          <a:xfrm>
            <a:off x="493712" y="1443211"/>
            <a:ext cx="8418933" cy="4413078"/>
          </a:xfrm>
        </p:spPr>
        <p:txBody>
          <a:bodyPr>
            <a:noAutofit/>
          </a:bodyPr>
          <a:lstStyle/>
          <a:p>
            <a:pPr>
              <a:buFont typeface="Arial" pitchFamily="34" charset="0"/>
              <a:buChar char="•"/>
            </a:pPr>
            <a:r>
              <a:rPr lang="zh-TW" altLang="en-US" sz="2800" dirty="0" smtClean="0">
                <a:latin typeface="黑体" pitchFamily="49" charset="-122"/>
                <a:ea typeface="黑体" pitchFamily="49" charset="-122"/>
              </a:rPr>
              <a:t>研究人员的网站</a:t>
            </a:r>
            <a:endParaRPr lang="en-US" sz="2800" dirty="0" smtClean="0">
              <a:latin typeface="黑体" pitchFamily="49" charset="-122"/>
              <a:ea typeface="黑体" pitchFamily="49" charset="-122"/>
            </a:endParaRPr>
          </a:p>
          <a:p>
            <a:pPr>
              <a:buFont typeface="Arial" pitchFamily="34" charset="0"/>
              <a:buChar char="•"/>
            </a:pPr>
            <a:r>
              <a:rPr lang="zh-TW" altLang="en-US" sz="2800" dirty="0" smtClean="0">
                <a:solidFill>
                  <a:schemeClr val="tx1"/>
                </a:solidFill>
                <a:latin typeface="黑体" pitchFamily="49" charset="-122"/>
                <a:ea typeface="黑体" pitchFamily="49" charset="-122"/>
              </a:rPr>
              <a:t>学者提供的信息</a:t>
            </a:r>
            <a:endParaRPr lang="en-US" sz="2800" dirty="0" smtClean="0">
              <a:solidFill>
                <a:schemeClr val="tx1"/>
              </a:solidFill>
              <a:latin typeface="黑体" pitchFamily="49" charset="-122"/>
              <a:ea typeface="黑体" pitchFamily="49" charset="-122"/>
            </a:endParaRPr>
          </a:p>
          <a:p>
            <a:pPr>
              <a:buFont typeface="Arial" pitchFamily="34" charset="0"/>
              <a:buChar char="•"/>
            </a:pPr>
            <a:r>
              <a:rPr lang="zh-TW" altLang="en-US" sz="2800" dirty="0" smtClean="0">
                <a:latin typeface="黑体" pitchFamily="49" charset="-122"/>
                <a:ea typeface="黑体" pitchFamily="49" charset="-122"/>
              </a:rPr>
              <a:t>从</a:t>
            </a:r>
            <a:r>
              <a:rPr lang="en-US" altLang="zh-TW" sz="2800" dirty="0" smtClean="0">
                <a:latin typeface="黑体" pitchFamily="49" charset="-122"/>
                <a:ea typeface="黑体" pitchFamily="49" charset="-122"/>
              </a:rPr>
              <a:t>70</a:t>
            </a:r>
            <a:r>
              <a:rPr lang="zh-TW" altLang="en-US" sz="2800" dirty="0" smtClean="0">
                <a:latin typeface="黑体" pitchFamily="49" charset="-122"/>
                <a:ea typeface="黑体" pitchFamily="49" charset="-122"/>
              </a:rPr>
              <a:t>多个</a:t>
            </a:r>
            <a:r>
              <a:rPr lang="en-US" sz="2800" dirty="0" smtClean="0">
                <a:solidFill>
                  <a:schemeClr val="tx1"/>
                </a:solidFill>
                <a:latin typeface="黑体" pitchFamily="49" charset="-122"/>
                <a:ea typeface="黑体" pitchFamily="49" charset="-122"/>
              </a:rPr>
              <a:t> </a:t>
            </a:r>
            <a:r>
              <a:rPr lang="en-US" sz="2800" dirty="0" err="1" smtClean="0">
                <a:solidFill>
                  <a:schemeClr val="tx1"/>
                </a:solidFill>
                <a:latin typeface="黑体" pitchFamily="49" charset="-122"/>
                <a:ea typeface="黑体" pitchFamily="49" charset="-122"/>
              </a:rPr>
              <a:t>ProQuest</a:t>
            </a:r>
            <a:r>
              <a:rPr lang="zh-TW" altLang="en-US" sz="2800" dirty="0" smtClean="0">
                <a:solidFill>
                  <a:schemeClr val="tx1"/>
                </a:solidFill>
                <a:latin typeface="黑体" pitchFamily="49" charset="-122"/>
                <a:ea typeface="黑体" pitchFamily="49" charset="-122"/>
              </a:rPr>
              <a:t>独有的数据库采掘</a:t>
            </a:r>
            <a:r>
              <a:rPr lang="en-US" altLang="zh-TW" sz="2800" dirty="0" smtClean="0">
                <a:solidFill>
                  <a:schemeClr val="tx1"/>
                </a:solidFill>
                <a:latin typeface="黑体" pitchFamily="49" charset="-122"/>
                <a:ea typeface="黑体" pitchFamily="49" charset="-122"/>
              </a:rPr>
              <a:t>(mining)</a:t>
            </a:r>
            <a:r>
              <a:rPr lang="zh-TW" altLang="en-US" sz="2800" dirty="0" smtClean="0">
                <a:solidFill>
                  <a:schemeClr val="tx1"/>
                </a:solidFill>
                <a:latin typeface="黑体" pitchFamily="49" charset="-122"/>
                <a:ea typeface="黑体" pitchFamily="49" charset="-122"/>
              </a:rPr>
              <a:t>作者的出版品，回溯到</a:t>
            </a:r>
            <a:r>
              <a:rPr lang="en-US" altLang="zh-TW" sz="2800" dirty="0" smtClean="0">
                <a:solidFill>
                  <a:schemeClr val="tx1"/>
                </a:solidFill>
                <a:latin typeface="黑体" pitchFamily="49" charset="-122"/>
                <a:ea typeface="黑体" pitchFamily="49" charset="-122"/>
              </a:rPr>
              <a:t>1990</a:t>
            </a:r>
            <a:r>
              <a:rPr lang="zh-TW" altLang="en-US" sz="2800" dirty="0" smtClean="0">
                <a:solidFill>
                  <a:schemeClr val="tx1"/>
                </a:solidFill>
                <a:latin typeface="黑体" pitchFamily="49" charset="-122"/>
                <a:ea typeface="黑体" pitchFamily="49" charset="-122"/>
              </a:rPr>
              <a:t>年</a:t>
            </a:r>
            <a:endParaRPr lang="en-US" sz="2800" dirty="0" smtClean="0">
              <a:solidFill>
                <a:schemeClr val="tx1"/>
              </a:solidFill>
              <a:latin typeface="黑体" pitchFamily="49" charset="-122"/>
              <a:ea typeface="黑体" pitchFamily="49" charset="-122"/>
            </a:endParaRPr>
          </a:p>
          <a:p>
            <a:pPr>
              <a:buFont typeface="Arial" pitchFamily="34" charset="0"/>
              <a:buChar char="•"/>
            </a:pPr>
            <a:r>
              <a:rPr lang="zh-TW" altLang="en-US" sz="2800" dirty="0" smtClean="0">
                <a:solidFill>
                  <a:schemeClr val="tx1"/>
                </a:solidFill>
                <a:latin typeface="黑体" pitchFamily="49" charset="-122"/>
                <a:ea typeface="黑体" pitchFamily="49" charset="-122"/>
              </a:rPr>
              <a:t>从</a:t>
            </a:r>
            <a:r>
              <a:rPr lang="en-US" sz="2800" dirty="0" smtClean="0">
                <a:solidFill>
                  <a:schemeClr val="tx1"/>
                </a:solidFill>
                <a:latin typeface="黑体" pitchFamily="49" charset="-122"/>
                <a:ea typeface="黑体" pitchFamily="49" charset="-122"/>
              </a:rPr>
              <a:t>ERIC</a:t>
            </a:r>
            <a:r>
              <a:rPr lang="zh-TW" altLang="en-US" sz="2800" dirty="0" smtClean="0">
                <a:latin typeface="黑体" pitchFamily="49" charset="-122"/>
                <a:ea typeface="黑体" pitchFamily="49" charset="-122"/>
              </a:rPr>
              <a:t>采掘作者的出版品，回溯</a:t>
            </a:r>
            <a:r>
              <a:rPr lang="zh-TW" altLang="en-US" sz="2800" dirty="0" smtClean="0">
                <a:solidFill>
                  <a:schemeClr val="tx1"/>
                </a:solidFill>
                <a:latin typeface="黑体" pitchFamily="49" charset="-122"/>
                <a:ea typeface="黑体" pitchFamily="49" charset="-122"/>
              </a:rPr>
              <a:t>到</a:t>
            </a:r>
            <a:r>
              <a:rPr lang="en-US" sz="2800" dirty="0" smtClean="0">
                <a:latin typeface="黑体" pitchFamily="49" charset="-122"/>
                <a:ea typeface="黑体" pitchFamily="49" charset="-122"/>
              </a:rPr>
              <a:t>1990</a:t>
            </a:r>
            <a:r>
              <a:rPr lang="zh-TW" altLang="en-US" sz="2800" dirty="0" smtClean="0">
                <a:latin typeface="黑体" pitchFamily="49" charset="-122"/>
                <a:ea typeface="黑体" pitchFamily="49" charset="-122"/>
              </a:rPr>
              <a:t>年</a:t>
            </a:r>
            <a:endParaRPr lang="en-US" altLang="zh-TW" sz="2800" dirty="0" smtClean="0">
              <a:latin typeface="黑体" pitchFamily="49" charset="-122"/>
              <a:ea typeface="黑体" pitchFamily="49" charset="-122"/>
            </a:endParaRPr>
          </a:p>
          <a:p>
            <a:pPr>
              <a:buFont typeface="Arial" pitchFamily="34" charset="0"/>
              <a:buChar char="•"/>
            </a:pPr>
            <a:r>
              <a:rPr lang="zh-TW" altLang="en-US" sz="2800" dirty="0" smtClean="0">
                <a:latin typeface="黑体" pitchFamily="49" charset="-122"/>
                <a:ea typeface="黑体" pitchFamily="49" charset="-122"/>
              </a:rPr>
              <a:t>从</a:t>
            </a:r>
            <a:r>
              <a:rPr lang="en-US" sz="2800" dirty="0" err="1" smtClean="0">
                <a:latin typeface="黑体" pitchFamily="49" charset="-122"/>
                <a:ea typeface="黑体" pitchFamily="49" charset="-122"/>
              </a:rPr>
              <a:t>PubMed</a:t>
            </a:r>
            <a:r>
              <a:rPr lang="zh-TW" altLang="en-US" sz="2800" dirty="0" smtClean="0">
                <a:latin typeface="黑体" pitchFamily="49" charset="-122"/>
                <a:ea typeface="黑体" pitchFamily="49" charset="-122"/>
              </a:rPr>
              <a:t>采掘作者的出版品，回溯到</a:t>
            </a:r>
            <a:r>
              <a:rPr lang="en-US" sz="2800" dirty="0" smtClean="0">
                <a:latin typeface="黑体" pitchFamily="49" charset="-122"/>
                <a:ea typeface="黑体" pitchFamily="49" charset="-122"/>
              </a:rPr>
              <a:t>1956</a:t>
            </a:r>
            <a:r>
              <a:rPr lang="zh-TW" altLang="en-US" sz="2800" dirty="0" smtClean="0">
                <a:latin typeface="黑体" pitchFamily="49" charset="-122"/>
                <a:ea typeface="黑体" pitchFamily="49" charset="-122"/>
              </a:rPr>
              <a:t>年</a:t>
            </a:r>
            <a:endParaRPr lang="en-US" sz="2800" dirty="0" smtClean="0">
              <a:latin typeface="黑体" pitchFamily="49" charset="-122"/>
              <a:ea typeface="黑体" pitchFamily="49" charset="-122"/>
            </a:endParaRPr>
          </a:p>
          <a:p>
            <a:pPr>
              <a:buFont typeface="Arial" pitchFamily="34" charset="0"/>
              <a:buChar char="•"/>
            </a:pPr>
            <a:r>
              <a:rPr lang="zh-TW" altLang="en-US" sz="2800" dirty="0" smtClean="0">
                <a:latin typeface="黑体" pitchFamily="49" charset="-122"/>
                <a:ea typeface="黑体" pitchFamily="49" charset="-122"/>
              </a:rPr>
              <a:t>在公开的网站中发掘作者信息</a:t>
            </a:r>
            <a:endParaRPr lang="en-US" sz="2800" dirty="0" smtClean="0">
              <a:solidFill>
                <a:schemeClr val="tx1"/>
              </a:solidFill>
              <a:latin typeface="黑体" pitchFamily="49" charset="-122"/>
              <a:ea typeface="黑体" pitchFamily="49" charset="-122"/>
            </a:endParaRPr>
          </a:p>
          <a:p>
            <a:pPr>
              <a:buFont typeface="Arial" pitchFamily="34" charset="0"/>
              <a:buChar char="•"/>
            </a:pPr>
            <a:r>
              <a:rPr lang="zh-TW" altLang="en-US" sz="2800" dirty="0" smtClean="0">
                <a:latin typeface="黑体" pitchFamily="49" charset="-122"/>
                <a:ea typeface="黑体" pitchFamily="49" charset="-122"/>
              </a:rPr>
              <a:t>应用</a:t>
            </a:r>
            <a:r>
              <a:rPr lang="zh-CN" altLang="en-US" sz="2800" dirty="0" smtClean="0">
                <a:latin typeface="黑体" pitchFamily="49" charset="-122"/>
                <a:ea typeface="黑体" pitchFamily="49" charset="-122"/>
              </a:rPr>
              <a:t>编辑</a:t>
            </a:r>
            <a:r>
              <a:rPr lang="zh-TW" altLang="en-US" sz="2800" dirty="0" smtClean="0">
                <a:latin typeface="黑体" pitchFamily="49" charset="-122"/>
                <a:ea typeface="黑体" pitchFamily="49" charset="-122"/>
              </a:rPr>
              <a:t>方法进行內容</a:t>
            </a:r>
            <a:r>
              <a:rPr lang="zh-CN" altLang="en-US" sz="2800" dirty="0" smtClean="0">
                <a:latin typeface="黑体" pitchFamily="49" charset="-122"/>
                <a:ea typeface="黑体" pitchFamily="49" charset="-122"/>
              </a:rPr>
              <a:t>验证和一致性</a:t>
            </a:r>
            <a:endParaRPr lang="en-US" sz="2800" dirty="0" smtClean="0">
              <a:latin typeface="黑体" pitchFamily="49" charset="-122"/>
              <a:ea typeface="黑体" pitchFamily="49" charset="-122"/>
            </a:endParaRPr>
          </a:p>
        </p:txBody>
      </p:sp>
      <p:sp>
        <p:nvSpPr>
          <p:cNvPr id="5" name="Title 1"/>
          <p:cNvSpPr>
            <a:spLocks noGrp="1"/>
          </p:cNvSpPr>
          <p:nvPr>
            <p:ph type="title"/>
          </p:nvPr>
        </p:nvSpPr>
        <p:spPr>
          <a:xfrm>
            <a:off x="76200" y="76200"/>
            <a:ext cx="8229600" cy="1143000"/>
          </a:xfrm>
        </p:spPr>
        <p:txBody>
          <a:bodyPr/>
          <a:lstStyle/>
          <a:p>
            <a:r>
              <a:rPr lang="zh-TW" altLang="en-US" b="0" dirty="0" smtClean="0">
                <a:latin typeface="黑体" pitchFamily="49" charset="-122"/>
                <a:ea typeface="黑体" pitchFamily="49" charset="-122"/>
              </a:rPr>
              <a:t>內容来源</a:t>
            </a:r>
            <a:endParaRPr lang="en-US" b="0" dirty="0">
              <a:latin typeface="黑体" pitchFamily="49" charset="-122"/>
              <a:ea typeface="黑体" pitchFamily="49" charset="-122"/>
            </a:endParaRPr>
          </a:p>
        </p:txBody>
      </p:sp>
      <p:pic>
        <p:nvPicPr>
          <p:cNvPr id="6" name="Picture 2" descr="C:\Users\CWolf\AppData\Local\Microsoft\Windows\Temporary Internet Files\Content.IE5\JY2E382O\MP900433120[1].jpg"/>
          <p:cNvPicPr>
            <a:picLocks noChangeAspect="1" noChangeArrowheads="1"/>
          </p:cNvPicPr>
          <p:nvPr/>
        </p:nvPicPr>
        <p:blipFill>
          <a:blip r:embed="rId3" cstate="print">
            <a:clrChange>
              <a:clrFrom>
                <a:srgbClr val="FEFEFB"/>
              </a:clrFrom>
              <a:clrTo>
                <a:srgbClr val="FEFEFB">
                  <a:alpha val="0"/>
                </a:srgbClr>
              </a:clrTo>
            </a:clrChange>
          </a:blip>
          <a:srcRect/>
          <a:stretch>
            <a:fillRect/>
          </a:stretch>
        </p:blipFill>
        <p:spPr bwMode="auto">
          <a:xfrm flipH="1">
            <a:off x="0" y="5397540"/>
            <a:ext cx="2181340" cy="1460459"/>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CWolf\AppData\Local\Microsoft\Windows\Temporary Internet Files\Content.IE5\JY2E382O\MP900433120[1].jpg"/>
          <p:cNvPicPr>
            <a:picLocks noChangeAspect="1" noChangeArrowheads="1"/>
          </p:cNvPicPr>
          <p:nvPr/>
        </p:nvPicPr>
        <p:blipFill>
          <a:blip r:embed="rId3" cstate="print">
            <a:clrChange>
              <a:clrFrom>
                <a:srgbClr val="FEFEFB"/>
              </a:clrFrom>
              <a:clrTo>
                <a:srgbClr val="FEFEFB">
                  <a:alpha val="0"/>
                </a:srgbClr>
              </a:clrTo>
            </a:clrChange>
          </a:blip>
          <a:srcRect/>
          <a:stretch>
            <a:fillRect/>
          </a:stretch>
        </p:blipFill>
        <p:spPr bwMode="auto">
          <a:xfrm flipH="1">
            <a:off x="0" y="5397540"/>
            <a:ext cx="2181340" cy="1460459"/>
          </a:xfrm>
          <a:prstGeom prst="rect">
            <a:avLst/>
          </a:prstGeom>
          <a:noFill/>
        </p:spPr>
      </p:pic>
      <p:sp>
        <p:nvSpPr>
          <p:cNvPr id="12291" name="Text Placeholder 3"/>
          <p:cNvSpPr>
            <a:spLocks noGrp="1"/>
          </p:cNvSpPr>
          <p:nvPr>
            <p:ph sz="quarter" idx="13"/>
          </p:nvPr>
        </p:nvSpPr>
        <p:spPr>
          <a:xfrm>
            <a:off x="605928" y="1495540"/>
            <a:ext cx="7903034" cy="4484688"/>
          </a:xfrm>
        </p:spPr>
        <p:txBody>
          <a:bodyPr>
            <a:normAutofit/>
          </a:bodyPr>
          <a:lstStyle/>
          <a:p>
            <a:pPr eaLnBrk="1" hangingPunct="1">
              <a:buNone/>
            </a:pPr>
            <a:r>
              <a:rPr lang="zh-TW" altLang="en-US" sz="2400" b="1" dirty="0" smtClean="0">
                <a:solidFill>
                  <a:srgbClr val="F89303"/>
                </a:solidFill>
              </a:rPr>
              <a:t>涵盖</a:t>
            </a:r>
            <a:r>
              <a:rPr lang="en-US" altLang="zh-TW" sz="2400" b="1" dirty="0" smtClean="0">
                <a:solidFill>
                  <a:srgbClr val="F89303"/>
                </a:solidFill>
              </a:rPr>
              <a:t>250</a:t>
            </a:r>
            <a:r>
              <a:rPr lang="zh-TW" altLang="en-US" sz="2400" b="1" dirty="0" smtClean="0">
                <a:solidFill>
                  <a:srgbClr val="F89303"/>
                </a:solidFill>
              </a:rPr>
              <a:t>多个不同的学科</a:t>
            </a:r>
            <a:endParaRPr lang="en-US" sz="2400" b="1" dirty="0" smtClean="0">
              <a:solidFill>
                <a:srgbClr val="F89303"/>
              </a:solidFill>
            </a:endParaRPr>
          </a:p>
        </p:txBody>
      </p:sp>
      <p:sp>
        <p:nvSpPr>
          <p:cNvPr id="6" name="Text Placeholder 5"/>
          <p:cNvSpPr>
            <a:spLocks noGrp="1"/>
          </p:cNvSpPr>
          <p:nvPr>
            <p:ph type="body" sz="quarter" idx="4294967295"/>
          </p:nvPr>
        </p:nvSpPr>
        <p:spPr>
          <a:xfrm>
            <a:off x="4708801" y="1485442"/>
            <a:ext cx="3058099" cy="487362"/>
          </a:xfrm>
        </p:spPr>
        <p:txBody>
          <a:bodyPr>
            <a:noAutofit/>
          </a:bodyPr>
          <a:lstStyle/>
          <a:p>
            <a:pPr eaLnBrk="1" hangingPunct="1">
              <a:buNone/>
              <a:defRPr/>
            </a:pPr>
            <a:r>
              <a:rPr lang="zh-TW" altLang="en-US" sz="2400" b="1" dirty="0" smtClean="0">
                <a:solidFill>
                  <a:srgbClr val="F89303"/>
                </a:solidFill>
              </a:rPr>
              <a:t>国际分布</a:t>
            </a:r>
            <a:endParaRPr lang="en-US" sz="2400" b="1" dirty="0">
              <a:solidFill>
                <a:srgbClr val="F89303"/>
              </a:solidFill>
            </a:endParaRPr>
          </a:p>
        </p:txBody>
      </p:sp>
      <p:graphicFrame>
        <p:nvGraphicFramePr>
          <p:cNvPr id="9" name="Table 8"/>
          <p:cNvGraphicFramePr>
            <a:graphicFrameLocks noGrp="1"/>
          </p:cNvGraphicFramePr>
          <p:nvPr/>
        </p:nvGraphicFramePr>
        <p:xfrm>
          <a:off x="830856" y="1994053"/>
          <a:ext cx="2981131" cy="3867828"/>
        </p:xfrm>
        <a:graphic>
          <a:graphicData uri="http://schemas.openxmlformats.org/drawingml/2006/table">
            <a:tbl>
              <a:tblPr/>
              <a:tblGrid>
                <a:gridCol w="2009115"/>
                <a:gridCol w="972016"/>
              </a:tblGrid>
              <a:tr h="251202">
                <a:tc>
                  <a:txBody>
                    <a:bodyPr/>
                    <a:lstStyle/>
                    <a:p>
                      <a:pPr algn="l" fontAlgn="b"/>
                      <a:r>
                        <a:rPr lang="zh-TW" altLang="en-US" sz="1600" b="0" i="0" u="none" strike="noStrike" dirty="0" smtClean="0">
                          <a:solidFill>
                            <a:srgbClr val="000000"/>
                          </a:solidFill>
                          <a:latin typeface="+mn-lt"/>
                        </a:rPr>
                        <a:t>医学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19.0%</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应用科学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13.8%</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社会科学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10.9%</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人文学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9.9%</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自然科学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7.7%</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商业</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latin typeface="+mn-lt"/>
                        </a:rPr>
                        <a:t>7.4%</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医疗</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7.0%</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工程学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6.2%</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艺术</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5.3%</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教育学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4.0%</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法律</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2.4%</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大众传播</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2.0%</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农业</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1.8%</a:t>
                      </a:r>
                    </a:p>
                  </a:txBody>
                  <a:tcPr marL="9525" marR="9525" marT="9525" marB="0" anchor="b">
                    <a:lnL>
                      <a:noFill/>
                    </a:lnL>
                    <a:lnR>
                      <a:noFill/>
                    </a:lnR>
                    <a:lnT>
                      <a:noFill/>
                    </a:lnT>
                    <a:lnB>
                      <a:noFill/>
                    </a:lnB>
                  </a:tcPr>
                </a:tc>
              </a:tr>
              <a:tr h="320718">
                <a:tc>
                  <a:txBody>
                    <a:bodyPr/>
                    <a:lstStyle/>
                    <a:p>
                      <a:pPr algn="l" fontAlgn="b"/>
                      <a:r>
                        <a:rPr lang="zh-TW" altLang="en-US" sz="1600" b="0" i="0" u="none" strike="noStrike" dirty="0" smtClean="0">
                          <a:solidFill>
                            <a:srgbClr val="000000"/>
                          </a:solidFill>
                          <a:latin typeface="+mn-lt"/>
                        </a:rPr>
                        <a:t>环境科学</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1.7%</a:t>
                      </a: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建筑</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latin typeface="+mn-lt"/>
                        </a:rPr>
                        <a:t>1.0%</a:t>
                      </a:r>
                    </a:p>
                  </a:txBody>
                  <a:tcPr marL="9525" marR="9525" marT="9525" marB="0" anchor="b">
                    <a:lnL>
                      <a:noFill/>
                    </a:lnL>
                    <a:lnR>
                      <a:noFill/>
                    </a:lnR>
                    <a:lnT>
                      <a:noFill/>
                    </a:lnT>
                    <a:lnB>
                      <a:noFill/>
                    </a:lnB>
                  </a:tcPr>
                </a:tc>
              </a:tr>
            </a:tbl>
          </a:graphicData>
        </a:graphic>
      </p:graphicFrame>
      <p:sp>
        <p:nvSpPr>
          <p:cNvPr id="8" name="Title 1"/>
          <p:cNvSpPr>
            <a:spLocks noGrp="1"/>
          </p:cNvSpPr>
          <p:nvPr>
            <p:ph type="title"/>
          </p:nvPr>
        </p:nvSpPr>
        <p:spPr>
          <a:xfrm>
            <a:off x="76200" y="76200"/>
            <a:ext cx="8229600" cy="1143000"/>
          </a:xfrm>
        </p:spPr>
        <p:txBody>
          <a:bodyPr/>
          <a:lstStyle/>
          <a:p>
            <a:r>
              <a:rPr lang="zh-TW" altLang="en-US" b="0" dirty="0" smtClean="0">
                <a:latin typeface="黑体" pitchFamily="49" charset="-122"/>
                <a:ea typeface="黑体" pitchFamily="49" charset="-122"/>
              </a:rPr>
              <a:t>涵盖多个学科范围和区域</a:t>
            </a:r>
            <a:endParaRPr lang="en-US" b="0" dirty="0">
              <a:latin typeface="黑体" pitchFamily="49" charset="-122"/>
              <a:ea typeface="黑体" pitchFamily="49" charset="-122"/>
            </a:endParaRPr>
          </a:p>
        </p:txBody>
      </p:sp>
      <p:graphicFrame>
        <p:nvGraphicFramePr>
          <p:cNvPr id="11" name="Table 10"/>
          <p:cNvGraphicFramePr>
            <a:graphicFrameLocks noGrp="1"/>
          </p:cNvGraphicFramePr>
          <p:nvPr/>
        </p:nvGraphicFramePr>
        <p:xfrm>
          <a:off x="4949370" y="1992217"/>
          <a:ext cx="2981131" cy="1520190"/>
        </p:xfrm>
        <a:graphic>
          <a:graphicData uri="http://schemas.openxmlformats.org/drawingml/2006/table">
            <a:tbl>
              <a:tblPr/>
              <a:tblGrid>
                <a:gridCol w="2009115"/>
                <a:gridCol w="972016"/>
              </a:tblGrid>
              <a:tr h="251202">
                <a:tc>
                  <a:txBody>
                    <a:bodyPr/>
                    <a:lstStyle/>
                    <a:p>
                      <a:pPr algn="l" fontAlgn="b"/>
                      <a:r>
                        <a:rPr lang="zh-TW" altLang="en-US" sz="1600" b="0" i="0" u="none" strike="noStrike" dirty="0" smtClean="0">
                          <a:solidFill>
                            <a:srgbClr val="000000"/>
                          </a:solidFill>
                          <a:latin typeface="+mn-lt"/>
                        </a:rPr>
                        <a:t>北美</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smtClean="0">
                          <a:solidFill>
                            <a:srgbClr val="000000"/>
                          </a:solidFill>
                          <a:latin typeface="+mn-lt"/>
                        </a:rPr>
                        <a:t>75%</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欧洲</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smtClean="0">
                          <a:solidFill>
                            <a:srgbClr val="000000"/>
                          </a:solidFill>
                          <a:latin typeface="+mn-lt"/>
                        </a:rPr>
                        <a:t>29%</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亚洲</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smtClean="0">
                          <a:solidFill>
                            <a:srgbClr val="000000"/>
                          </a:solidFill>
                          <a:latin typeface="+mn-lt"/>
                        </a:rPr>
                        <a:t>6%</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澳洲</a:t>
                      </a:r>
                      <a:r>
                        <a:rPr lang="en-US" sz="1600" b="0" i="0" u="none" strike="noStrike" dirty="0" smtClean="0">
                          <a:solidFill>
                            <a:srgbClr val="000000"/>
                          </a:solidFill>
                          <a:latin typeface="+mn-lt"/>
                        </a:rPr>
                        <a:t> / </a:t>
                      </a:r>
                      <a:r>
                        <a:rPr lang="zh-TW" altLang="en-US" sz="1600" b="0" i="0" u="none" strike="noStrike" dirty="0" smtClean="0">
                          <a:solidFill>
                            <a:srgbClr val="000000"/>
                          </a:solidFill>
                          <a:latin typeface="+mn-lt"/>
                        </a:rPr>
                        <a:t>新西兰</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smtClean="0">
                          <a:solidFill>
                            <a:srgbClr val="000000"/>
                          </a:solidFill>
                          <a:latin typeface="+mn-lt"/>
                        </a:rPr>
                        <a:t>5%</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中东</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en-US" sz="1600" b="0" i="0" u="none" strike="noStrike" dirty="0" smtClean="0">
                          <a:solidFill>
                            <a:srgbClr val="000000"/>
                          </a:solidFill>
                          <a:latin typeface="+mn-lt"/>
                        </a:rPr>
                        <a:t>2%</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r h="251202">
                <a:tc>
                  <a:txBody>
                    <a:bodyPr/>
                    <a:lstStyle/>
                    <a:p>
                      <a:pPr algn="l" fontAlgn="b"/>
                      <a:r>
                        <a:rPr lang="zh-TW" altLang="en-US" sz="1600" b="0" i="0" u="none" strike="noStrike" dirty="0" smtClean="0">
                          <a:solidFill>
                            <a:srgbClr val="000000"/>
                          </a:solidFill>
                          <a:latin typeface="+mn-lt"/>
                        </a:rPr>
                        <a:t>拉丁美洲</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r" fontAlgn="b"/>
                      <a:r>
                        <a:rPr lang="de-DE" sz="1600" b="0" i="0" u="none" strike="noStrike" dirty="0" smtClean="0">
                          <a:solidFill>
                            <a:srgbClr val="000000"/>
                          </a:solidFill>
                          <a:latin typeface="+mn-lt"/>
                        </a:rPr>
                        <a:t>1%</a:t>
                      </a:r>
                      <a:endParaRPr lang="en-US" sz="1600" b="0" i="0" u="none" strike="noStrike" dirty="0">
                        <a:solidFill>
                          <a:srgbClr val="000000"/>
                        </a:solidFill>
                        <a:latin typeface="+mn-lt"/>
                      </a:endParaRPr>
                    </a:p>
                  </a:txBody>
                  <a:tcPr marL="9525" marR="9525" marT="952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CWolf\AppData\Local\Microsoft\Windows\Temporary Internet Files\Content.IE5\JY2E382O\MP900433120[1].jpg"/>
          <p:cNvPicPr>
            <a:picLocks noChangeAspect="1" noChangeArrowheads="1"/>
          </p:cNvPicPr>
          <p:nvPr/>
        </p:nvPicPr>
        <p:blipFill>
          <a:blip r:embed="rId3" cstate="print">
            <a:clrChange>
              <a:clrFrom>
                <a:srgbClr val="FEFEFB"/>
              </a:clrFrom>
              <a:clrTo>
                <a:srgbClr val="FEFEFB">
                  <a:alpha val="0"/>
                </a:srgbClr>
              </a:clrTo>
            </a:clrChange>
          </a:blip>
          <a:srcRect/>
          <a:stretch>
            <a:fillRect/>
          </a:stretch>
        </p:blipFill>
        <p:spPr bwMode="auto">
          <a:xfrm flipH="1">
            <a:off x="0" y="5397540"/>
            <a:ext cx="2181340" cy="1460459"/>
          </a:xfrm>
          <a:prstGeom prst="rect">
            <a:avLst/>
          </a:prstGeom>
          <a:noFill/>
        </p:spPr>
      </p:pic>
      <p:sp>
        <p:nvSpPr>
          <p:cNvPr id="9219" name="Content Placeholder 2"/>
          <p:cNvSpPr>
            <a:spLocks noGrp="1"/>
          </p:cNvSpPr>
          <p:nvPr>
            <p:ph sz="quarter" idx="13"/>
          </p:nvPr>
        </p:nvSpPr>
        <p:spPr>
          <a:xfrm>
            <a:off x="493713" y="1647194"/>
            <a:ext cx="8208962" cy="4098925"/>
          </a:xfrm>
        </p:spPr>
        <p:txBody>
          <a:bodyPr>
            <a:normAutofit fontScale="92500" lnSpcReduction="20000"/>
          </a:bodyPr>
          <a:lstStyle/>
          <a:p>
            <a:pPr eaLnBrk="1" hangingPunct="1"/>
            <a:r>
              <a:rPr lang="zh-TW" altLang="en-US" sz="2800" dirty="0" smtClean="0">
                <a:solidFill>
                  <a:schemeClr val="tx1"/>
                </a:solidFill>
                <a:latin typeface="黑体" pitchFamily="49" charset="-122"/>
                <a:ea typeface="黑体" pitchFamily="49" charset="-122"/>
              </a:rPr>
              <a:t>联络信息包括电子邮件地址</a:t>
            </a:r>
            <a:endParaRPr lang="en-US" altLang="zh-TW" sz="2800" dirty="0" smtClean="0">
              <a:solidFill>
                <a:schemeClr val="tx1"/>
              </a:solidFill>
              <a:latin typeface="黑体" pitchFamily="49" charset="-122"/>
              <a:ea typeface="黑体" pitchFamily="49" charset="-122"/>
            </a:endParaRPr>
          </a:p>
          <a:p>
            <a:pPr eaLnBrk="1" hangingPunct="1"/>
            <a:r>
              <a:rPr lang="zh-TW" altLang="en-US" sz="2800" dirty="0" smtClean="0">
                <a:solidFill>
                  <a:schemeClr val="tx1"/>
                </a:solidFill>
                <a:latin typeface="黑体" pitchFamily="49" charset="-122"/>
                <a:ea typeface="黑体" pitchFamily="49" charset="-122"/>
              </a:rPr>
              <a:t>及时更新的作者联系信息</a:t>
            </a:r>
            <a:r>
              <a:rPr lang="en-US" sz="2800" dirty="0" smtClean="0">
                <a:solidFill>
                  <a:schemeClr val="tx1"/>
                </a:solidFill>
                <a:latin typeface="黑体" pitchFamily="49" charset="-122"/>
                <a:ea typeface="黑体" pitchFamily="49" charset="-122"/>
              </a:rPr>
              <a:t> </a:t>
            </a:r>
          </a:p>
          <a:p>
            <a:pPr eaLnBrk="1" hangingPunct="1"/>
            <a:r>
              <a:rPr lang="zh-TW" altLang="en-US" sz="2800" dirty="0" smtClean="0">
                <a:solidFill>
                  <a:schemeClr val="tx1"/>
                </a:solidFill>
                <a:latin typeface="黑体" pitchFamily="49" charset="-122"/>
                <a:ea typeface="黑体" pitchFamily="49" charset="-122"/>
              </a:rPr>
              <a:t>链结到共同作者介绍档案</a:t>
            </a:r>
            <a:r>
              <a:rPr lang="en-US" sz="2800" dirty="0" smtClean="0">
                <a:solidFill>
                  <a:schemeClr val="tx1"/>
                </a:solidFill>
                <a:latin typeface="黑体" pitchFamily="49" charset="-122"/>
                <a:ea typeface="黑体" pitchFamily="49" charset="-122"/>
              </a:rPr>
              <a:t> </a:t>
            </a:r>
          </a:p>
          <a:p>
            <a:pPr eaLnBrk="1" hangingPunct="1"/>
            <a:r>
              <a:rPr lang="zh-TW" altLang="en-US" sz="2800" dirty="0" smtClean="0">
                <a:solidFill>
                  <a:schemeClr val="tx1"/>
                </a:solidFill>
                <a:latin typeface="黑体" pitchFamily="49" charset="-122"/>
                <a:ea typeface="黑体" pitchFamily="49" charset="-122"/>
              </a:rPr>
              <a:t>经过验证的出版品清单</a:t>
            </a:r>
            <a:r>
              <a:rPr lang="en-US" sz="2800" dirty="0" smtClean="0">
                <a:solidFill>
                  <a:schemeClr val="tx1"/>
                </a:solidFill>
                <a:latin typeface="黑体" pitchFamily="49" charset="-122"/>
                <a:ea typeface="黑体" pitchFamily="49" charset="-122"/>
              </a:rPr>
              <a:t> (</a:t>
            </a:r>
            <a:r>
              <a:rPr lang="zh-TW" altLang="en-US" sz="2800" dirty="0" smtClean="0">
                <a:solidFill>
                  <a:schemeClr val="tx1"/>
                </a:solidFill>
                <a:latin typeface="黑体" pitchFamily="49" charset="-122"/>
                <a:ea typeface="黑体" pitchFamily="49" charset="-122"/>
              </a:rPr>
              <a:t>不一定是完整清单</a:t>
            </a:r>
            <a:r>
              <a:rPr lang="en-US" sz="2800" dirty="0" smtClean="0">
                <a:solidFill>
                  <a:schemeClr val="tx1"/>
                </a:solidFill>
                <a:latin typeface="黑体" pitchFamily="49" charset="-122"/>
                <a:ea typeface="黑体" pitchFamily="49" charset="-122"/>
              </a:rPr>
              <a:t>)</a:t>
            </a:r>
          </a:p>
          <a:p>
            <a:pPr eaLnBrk="1" hangingPunct="1"/>
            <a:r>
              <a:rPr lang="zh-TW" altLang="en-US" sz="2800" dirty="0" smtClean="0">
                <a:solidFill>
                  <a:schemeClr val="tx1"/>
                </a:solidFill>
                <a:latin typeface="黑体" pitchFamily="49" charset="-122"/>
                <a:ea typeface="黑体" pitchFamily="49" charset="-122"/>
              </a:rPr>
              <a:t>链结到学者的简历</a:t>
            </a:r>
            <a:endParaRPr lang="en-US" altLang="zh-TW" sz="2800" dirty="0" smtClean="0">
              <a:solidFill>
                <a:schemeClr val="tx1"/>
              </a:solidFill>
              <a:latin typeface="黑体" pitchFamily="49" charset="-122"/>
              <a:ea typeface="黑体" pitchFamily="49" charset="-122"/>
            </a:endParaRPr>
          </a:p>
          <a:p>
            <a:pPr eaLnBrk="1" hangingPunct="1"/>
            <a:r>
              <a:rPr lang="zh-TW" altLang="en-US" sz="2800" dirty="0" smtClean="0">
                <a:solidFill>
                  <a:schemeClr val="tx1"/>
                </a:solidFill>
                <a:latin typeface="黑体" pitchFamily="49" charset="-122"/>
                <a:ea typeface="黑体" pitchFamily="49" charset="-122"/>
              </a:rPr>
              <a:t>链结到个人网页</a:t>
            </a:r>
            <a:endParaRPr lang="en-US" altLang="zh-TW" sz="2800" dirty="0" smtClean="0">
              <a:solidFill>
                <a:schemeClr val="tx1"/>
              </a:solidFill>
              <a:latin typeface="黑体" pitchFamily="49" charset="-122"/>
              <a:ea typeface="黑体" pitchFamily="49" charset="-122"/>
            </a:endParaRPr>
          </a:p>
          <a:p>
            <a:pPr eaLnBrk="1" hangingPunct="1"/>
            <a:r>
              <a:rPr lang="zh-TW" altLang="en-US" sz="2800" dirty="0" smtClean="0">
                <a:latin typeface="黑体" pitchFamily="49" charset="-122"/>
                <a:ea typeface="黑体" pitchFamily="49" charset="-122"/>
              </a:rPr>
              <a:t>研究兴趣</a:t>
            </a:r>
            <a:r>
              <a:rPr lang="en-US" sz="2800" dirty="0" smtClean="0">
                <a:solidFill>
                  <a:schemeClr val="tx1"/>
                </a:solidFill>
                <a:latin typeface="黑体" pitchFamily="49" charset="-122"/>
                <a:ea typeface="黑体" pitchFamily="49" charset="-122"/>
              </a:rPr>
              <a:t> </a:t>
            </a:r>
          </a:p>
          <a:p>
            <a:pPr eaLnBrk="1" hangingPunct="1"/>
            <a:r>
              <a:rPr lang="zh-TW" altLang="en-US" sz="2800" dirty="0" smtClean="0">
                <a:solidFill>
                  <a:schemeClr val="tx1"/>
                </a:solidFill>
                <a:latin typeface="黑体" pitchFamily="49" charset="-122"/>
                <a:ea typeface="黑体" pitchFamily="49" charset="-122"/>
              </a:rPr>
              <a:t>其他附加信息包括</a:t>
            </a:r>
            <a:endParaRPr lang="en-US" sz="2800" dirty="0" smtClean="0">
              <a:solidFill>
                <a:schemeClr val="tx1"/>
              </a:solidFill>
              <a:latin typeface="黑体" pitchFamily="49" charset="-122"/>
              <a:ea typeface="黑体" pitchFamily="49" charset="-122"/>
            </a:endParaRPr>
          </a:p>
          <a:p>
            <a:pPr lvl="1" eaLnBrk="1" hangingPunct="1"/>
            <a:r>
              <a:rPr lang="zh-TW" altLang="en-US" sz="2000" dirty="0" smtClean="0">
                <a:solidFill>
                  <a:schemeClr val="tx1"/>
                </a:solidFill>
                <a:latin typeface="黑体" pitchFamily="49" charset="-122"/>
                <a:ea typeface="黑体" pitchFamily="49" charset="-122"/>
              </a:rPr>
              <a:t>资助</a:t>
            </a:r>
            <a:endParaRPr lang="en-US" altLang="zh-TW" sz="2000" dirty="0" smtClean="0">
              <a:solidFill>
                <a:schemeClr val="tx1"/>
              </a:solidFill>
              <a:latin typeface="黑体" pitchFamily="49" charset="-122"/>
              <a:ea typeface="黑体" pitchFamily="49" charset="-122"/>
            </a:endParaRPr>
          </a:p>
          <a:p>
            <a:pPr lvl="1" eaLnBrk="1" hangingPunct="1"/>
            <a:r>
              <a:rPr lang="zh-TW" altLang="en-US" sz="2000" dirty="0" smtClean="0">
                <a:solidFill>
                  <a:schemeClr val="tx1"/>
                </a:solidFill>
                <a:latin typeface="黑体" pitchFamily="49" charset="-122"/>
                <a:ea typeface="黑体" pitchFamily="49" charset="-122"/>
              </a:rPr>
              <a:t>协会</a:t>
            </a:r>
            <a:endParaRPr lang="en-US" altLang="zh-TW" sz="2000" dirty="0" smtClean="0">
              <a:solidFill>
                <a:schemeClr val="tx1"/>
              </a:solidFill>
              <a:latin typeface="黑体" pitchFamily="49" charset="-122"/>
              <a:ea typeface="黑体" pitchFamily="49" charset="-122"/>
            </a:endParaRPr>
          </a:p>
          <a:p>
            <a:pPr lvl="1" eaLnBrk="1" hangingPunct="1"/>
            <a:r>
              <a:rPr lang="zh-TW" altLang="en-US" sz="2000" dirty="0" smtClean="0">
                <a:solidFill>
                  <a:schemeClr val="tx1"/>
                </a:solidFill>
                <a:latin typeface="黑体" pitchFamily="49" charset="-122"/>
                <a:ea typeface="黑体" pitchFamily="49" charset="-122"/>
              </a:rPr>
              <a:t>荣誉</a:t>
            </a:r>
            <a:r>
              <a:rPr lang="en-US" altLang="zh-TW" sz="2000" dirty="0" smtClean="0">
                <a:solidFill>
                  <a:schemeClr val="tx1"/>
                </a:solidFill>
                <a:latin typeface="黑体" pitchFamily="49" charset="-122"/>
                <a:ea typeface="黑体" pitchFamily="49" charset="-122"/>
              </a:rPr>
              <a:t>…</a:t>
            </a:r>
            <a:r>
              <a:rPr lang="zh-TW" altLang="en-US" sz="2000" dirty="0" smtClean="0">
                <a:solidFill>
                  <a:schemeClr val="tx1"/>
                </a:solidFill>
                <a:latin typeface="黑体" pitchFamily="49" charset="-122"/>
                <a:ea typeface="黑体" pitchFamily="49" charset="-122"/>
              </a:rPr>
              <a:t>等等</a:t>
            </a:r>
            <a:endParaRPr lang="en-US" sz="2000" dirty="0" smtClean="0">
              <a:solidFill>
                <a:schemeClr val="tx1"/>
              </a:solidFill>
              <a:latin typeface="黑体" pitchFamily="49" charset="-122"/>
              <a:ea typeface="黑体" pitchFamily="49" charset="-122"/>
            </a:endParaRPr>
          </a:p>
        </p:txBody>
      </p:sp>
      <p:sp>
        <p:nvSpPr>
          <p:cNvPr id="6" name="Title 1"/>
          <p:cNvSpPr>
            <a:spLocks noGrp="1"/>
          </p:cNvSpPr>
          <p:nvPr>
            <p:ph type="title"/>
          </p:nvPr>
        </p:nvSpPr>
        <p:spPr>
          <a:xfrm>
            <a:off x="76200" y="76200"/>
            <a:ext cx="8229600" cy="1143000"/>
          </a:xfrm>
        </p:spPr>
        <p:txBody>
          <a:bodyPr/>
          <a:lstStyle/>
          <a:p>
            <a:r>
              <a:rPr lang="zh-CN" altLang="en-US" b="0" dirty="0" smtClean="0">
                <a:latin typeface="黑体" pitchFamily="49" charset="-122"/>
                <a:ea typeface="黑体" pitchFamily="49" charset="-122"/>
              </a:rPr>
              <a:t>扩展介绍档案内容</a:t>
            </a:r>
            <a:endParaRPr lang="en-US" b="0" dirty="0">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zh-TW" altLang="en-US" smtClean="0">
                <a:latin typeface="黑体" pitchFamily="49" charset="-122"/>
                <a:ea typeface="黑体" pitchFamily="49" charset="-122"/>
              </a:rPr>
              <a:t>紧密整合</a:t>
            </a:r>
            <a:r>
              <a:rPr lang="en-US" altLang="zh-TW" smtClean="0">
                <a:latin typeface="黑体" pitchFamily="49" charset="-122"/>
                <a:ea typeface="黑体" pitchFamily="49" charset="-122"/>
              </a:rPr>
              <a:t>-</a:t>
            </a:r>
            <a:r>
              <a:rPr lang="zh-TW" altLang="en-US" smtClean="0">
                <a:latin typeface="黑体" pitchFamily="49" charset="-122"/>
                <a:ea typeface="黑体" pitchFamily="49" charset="-122"/>
              </a:rPr>
              <a:t> </a:t>
            </a:r>
            <a:r>
              <a:rPr lang="zh-TW" altLang="en-US" dirty="0" smtClean="0">
                <a:latin typeface="黑体" pitchFamily="49" charset="-122"/>
                <a:ea typeface="黑体" pitchFamily="49" charset="-122"/>
              </a:rPr>
              <a:t>学者信息和基金补助机会</a:t>
            </a:r>
            <a:endParaRPr lang="en-US" dirty="0" smtClean="0">
              <a:latin typeface="黑体" pitchFamily="49" charset="-122"/>
              <a:ea typeface="黑体" pitchFamily="49" charset="-122"/>
            </a:endParaRPr>
          </a:p>
          <a:p>
            <a:r>
              <a:rPr lang="zh-CN" altLang="en-US" smtClean="0">
                <a:latin typeface="黑体" pitchFamily="49" charset="-122"/>
                <a:ea typeface="黑体" pitchFamily="49" charset="-122"/>
              </a:rPr>
              <a:t>使用我们专有的算法把研究人员和基金补助结合在一起</a:t>
            </a:r>
            <a:endParaRPr lang="en-US" dirty="0" smtClean="0">
              <a:latin typeface="黑体" pitchFamily="49" charset="-122"/>
              <a:ea typeface="黑体" pitchFamily="49" charset="-122"/>
            </a:endParaRPr>
          </a:p>
          <a:p>
            <a:r>
              <a:rPr lang="zh-CN" altLang="en-US" smtClean="0">
                <a:latin typeface="黑体" pitchFamily="49" charset="-122"/>
                <a:ea typeface="黑体" pitchFamily="49" charset="-122"/>
              </a:rPr>
              <a:t>促进您机构内的研究人员和外部人员的交流</a:t>
            </a:r>
            <a:endParaRPr lang="en-US" dirty="0" smtClean="0">
              <a:latin typeface="黑体" pitchFamily="49" charset="-122"/>
              <a:ea typeface="黑体" pitchFamily="49" charset="-122"/>
            </a:endParaRPr>
          </a:p>
          <a:p>
            <a:r>
              <a:rPr lang="zh-CN" altLang="en-US" smtClean="0">
                <a:latin typeface="黑体" pitchFamily="49" charset="-122"/>
                <a:ea typeface="黑体" pitchFamily="49" charset="-122"/>
              </a:rPr>
              <a:t>特别标出被限制申请的赞助机会</a:t>
            </a:r>
            <a:endParaRPr lang="en-US" dirty="0">
              <a:latin typeface="黑体" pitchFamily="49" charset="-122"/>
              <a:ea typeface="黑体" pitchFamily="49" charset="-122"/>
            </a:endParaRPr>
          </a:p>
        </p:txBody>
      </p:sp>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latin typeface="黑体" pitchFamily="49" charset="-122"/>
                <a:ea typeface="黑体" pitchFamily="49" charset="-122"/>
              </a:rPr>
              <a:t>COS Pivot</a:t>
            </a:r>
            <a:r>
              <a:rPr lang="zh-TW" altLang="en-US" smtClean="0">
                <a:effectLst>
                  <a:outerShdw blurRad="38100" dist="38100" dir="2700000" algn="tl">
                    <a:srgbClr val="000000">
                      <a:alpha val="43137"/>
                    </a:srgbClr>
                  </a:outerShdw>
                </a:effectLst>
                <a:latin typeface="黑体" pitchFamily="49" charset="-122"/>
                <a:ea typeface="黑体" pitchFamily="49" charset="-122"/>
              </a:rPr>
              <a:t>带来什么</a:t>
            </a:r>
            <a:r>
              <a:rPr lang="en-US" altLang="zh-TW" smtClean="0">
                <a:effectLst>
                  <a:outerShdw blurRad="38100" dist="38100" dir="2700000" algn="tl">
                    <a:srgbClr val="000000">
                      <a:alpha val="43137"/>
                    </a:srgbClr>
                  </a:outerShdw>
                </a:effectLst>
                <a:latin typeface="黑体" pitchFamily="49" charset="-122"/>
                <a:ea typeface="黑体" pitchFamily="49" charset="-122"/>
              </a:rPr>
              <a:t>?</a:t>
            </a:r>
            <a:endParaRPr lang="en-US" dirty="0">
              <a:effectLst>
                <a:outerShdw blurRad="38100" dist="38100" dir="2700000" algn="tl">
                  <a:srgbClr val="000000">
                    <a:alpha val="43137"/>
                  </a:srgbClr>
                </a:outerShdw>
              </a:effectLst>
              <a:latin typeface="黑体" pitchFamily="49" charset="-122"/>
              <a:ea typeface="黑体" pitchFamily="49" charset="-122"/>
            </a:endParaRPr>
          </a:p>
        </p:txBody>
      </p:sp>
      <p:pic>
        <p:nvPicPr>
          <p:cNvPr id="6146" name="Picture 2" descr="C:\Users\CWolf\AppData\Local\Microsoft\Windows\Temporary Internet Files\Content.IE5\REW83R6K\MP900442176[1].jpg"/>
          <p:cNvPicPr>
            <a:picLocks noChangeAspect="1" noChangeArrowheads="1"/>
          </p:cNvPicPr>
          <p:nvPr/>
        </p:nvPicPr>
        <p:blipFill>
          <a:blip r:embed="rId3" cstate="print"/>
          <a:srcRect t="21221" b="22947"/>
          <a:stretch>
            <a:fillRect/>
          </a:stretch>
        </p:blipFill>
        <p:spPr bwMode="auto">
          <a:xfrm>
            <a:off x="0" y="5640636"/>
            <a:ext cx="3270633" cy="1217364"/>
          </a:xfrm>
          <a:prstGeom prst="rect">
            <a:avLst/>
          </a:prstGeom>
          <a:noFill/>
        </p:spPr>
      </p:pic>
    </p:spTree>
  </p:cSld>
  <p:clrMapOvr>
    <a:masterClrMapping/>
  </p:clrMapOvr>
  <p:transition advTm="6984"/>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CWolf\AppData\Local\Microsoft\Windows\Temporary Internet Files\Content.IE5\REW83R6K\MP900442176[1].jpg"/>
          <p:cNvPicPr>
            <a:picLocks noChangeAspect="1" noChangeArrowheads="1"/>
          </p:cNvPicPr>
          <p:nvPr/>
        </p:nvPicPr>
        <p:blipFill>
          <a:blip r:embed="rId3" cstate="print"/>
          <a:srcRect t="21221" b="22947"/>
          <a:stretch>
            <a:fillRect/>
          </a:stretch>
        </p:blipFill>
        <p:spPr bwMode="auto">
          <a:xfrm>
            <a:off x="0" y="5640636"/>
            <a:ext cx="3270633" cy="1217364"/>
          </a:xfrm>
          <a:prstGeom prst="rect">
            <a:avLst/>
          </a:prstGeom>
          <a:noFill/>
        </p:spPr>
      </p:pic>
      <p:sp>
        <p:nvSpPr>
          <p:cNvPr id="2" name="Title 1"/>
          <p:cNvSpPr>
            <a:spLocks noGrp="1"/>
          </p:cNvSpPr>
          <p:nvPr>
            <p:ph type="title"/>
          </p:nvPr>
        </p:nvSpPr>
        <p:spPr/>
        <p:txBody>
          <a:bodyPr/>
          <a:lstStyle/>
          <a:p>
            <a:r>
              <a:rPr lang="zh-TW" altLang="en-US" b="1" dirty="0" smtClean="0">
                <a:effectLst>
                  <a:outerShdw blurRad="38100" dist="38100" dir="2700000" algn="tl">
                    <a:srgbClr val="000000">
                      <a:alpha val="43137"/>
                    </a:srgbClr>
                  </a:outerShdw>
                </a:effectLst>
                <a:latin typeface="黑体" pitchFamily="49" charset="-122"/>
                <a:ea typeface="黑体" pitchFamily="49" charset="-122"/>
              </a:rPr>
              <a:t>优势</a:t>
            </a:r>
            <a:endParaRPr lang="en-US" b="1" dirty="0">
              <a:effectLst>
                <a:outerShdw blurRad="38100" dist="38100" dir="2700000" algn="tl">
                  <a:srgbClr val="000000">
                    <a:alpha val="43137"/>
                  </a:srgbClr>
                </a:outerShdw>
              </a:effectLst>
              <a:latin typeface="黑体" pitchFamily="49" charset="-122"/>
              <a:ea typeface="黑体" pitchFamily="49" charset="-122"/>
            </a:endParaRPr>
          </a:p>
        </p:txBody>
      </p:sp>
      <p:sp>
        <p:nvSpPr>
          <p:cNvPr id="3" name="Content Placeholder 2"/>
          <p:cNvSpPr>
            <a:spLocks noGrp="1"/>
          </p:cNvSpPr>
          <p:nvPr>
            <p:ph idx="1"/>
          </p:nvPr>
        </p:nvSpPr>
        <p:spPr>
          <a:xfrm>
            <a:off x="457200" y="1611489"/>
            <a:ext cx="8229600" cy="4525963"/>
          </a:xfrm>
        </p:spPr>
        <p:txBody>
          <a:bodyPr/>
          <a:lstStyle/>
          <a:p>
            <a:r>
              <a:rPr lang="zh-TW" altLang="en-US" sz="2800" dirty="0" smtClean="0">
                <a:latin typeface="黑体" pitchFamily="49" charset="-122"/>
                <a:ea typeface="黑体" pitchFamily="49" charset="-122"/>
              </a:rPr>
              <a:t>整合两种特殊的资源</a:t>
            </a:r>
            <a:r>
              <a:rPr lang="de-DE" sz="2800" dirty="0" smtClean="0">
                <a:latin typeface="黑体" pitchFamily="49" charset="-122"/>
                <a:ea typeface="黑体" pitchFamily="49" charset="-122"/>
              </a:rPr>
              <a:t> </a:t>
            </a:r>
          </a:p>
          <a:p>
            <a:pPr lvl="1"/>
            <a:r>
              <a:rPr lang="zh-TW" altLang="en-US" sz="2400" dirty="0" smtClean="0">
                <a:latin typeface="黑体" pitchFamily="49" charset="-122"/>
                <a:ea typeface="黑体" pitchFamily="49" charset="-122"/>
              </a:rPr>
              <a:t>全球最全面的基金赞助数据库</a:t>
            </a:r>
            <a:endParaRPr lang="en-US" altLang="zh-TW" sz="2400" dirty="0" smtClean="0">
              <a:latin typeface="黑体" pitchFamily="49" charset="-122"/>
              <a:ea typeface="黑体" pitchFamily="49" charset="-122"/>
            </a:endParaRPr>
          </a:p>
          <a:p>
            <a:pPr lvl="1"/>
            <a:r>
              <a:rPr lang="zh-CN" altLang="en-US" sz="2400" dirty="0" smtClean="0">
                <a:latin typeface="黑体" pitchFamily="49" charset="-122"/>
                <a:ea typeface="黑体" pitchFamily="49" charset="-122"/>
              </a:rPr>
              <a:t>最全面，最丰富内容的学者个人档案介绍，是个多学科分类的数据库</a:t>
            </a:r>
            <a:endParaRPr lang="de-DE" sz="2400" dirty="0" smtClean="0">
              <a:latin typeface="黑体" pitchFamily="49" charset="-122"/>
              <a:ea typeface="黑体" pitchFamily="49" charset="-122"/>
            </a:endParaRPr>
          </a:p>
          <a:p>
            <a:r>
              <a:rPr lang="zh-TW" altLang="en-US" sz="2800" dirty="0" smtClean="0">
                <a:latin typeface="黑体" pitchFamily="49" charset="-122"/>
                <a:ea typeface="黑体" pitchFamily="49" charset="-122"/>
              </a:rPr>
              <a:t>匹配演算法</a:t>
            </a:r>
            <a:endParaRPr lang="de-DE" sz="2800" dirty="0" smtClean="0">
              <a:latin typeface="黑体" pitchFamily="49" charset="-122"/>
              <a:ea typeface="黑体" pitchFamily="49" charset="-122"/>
            </a:endParaRPr>
          </a:p>
          <a:p>
            <a:pPr lvl="1"/>
            <a:r>
              <a:rPr lang="zh-TW" altLang="en-US" sz="2400" dirty="0" smtClean="0">
                <a:latin typeface="黑体" pitchFamily="49" charset="-122"/>
                <a:ea typeface="黑体" pitchFamily="49" charset="-122"/>
              </a:rPr>
              <a:t>推荐基金赞助机会给指定的学者</a:t>
            </a:r>
            <a:endParaRPr lang="de-DE" sz="2400" dirty="0" smtClean="0">
              <a:latin typeface="黑体" pitchFamily="49" charset="-122"/>
              <a:ea typeface="黑体" pitchFamily="49" charset="-122"/>
            </a:endParaRPr>
          </a:p>
          <a:p>
            <a:r>
              <a:rPr lang="zh-CN" altLang="en-US" sz="2800" dirty="0" smtClean="0">
                <a:latin typeface="黑体" pitchFamily="49" charset="-122"/>
                <a:ea typeface="黑体" pitchFamily="49" charset="-122"/>
              </a:rPr>
              <a:t>明显的工作流程增强功能</a:t>
            </a:r>
            <a:endParaRPr lang="de-DE" sz="2800" dirty="0" smtClean="0">
              <a:latin typeface="黑体" pitchFamily="49" charset="-122"/>
              <a:ea typeface="黑体" pitchFamily="49" charset="-122"/>
            </a:endParaRPr>
          </a:p>
          <a:p>
            <a:pPr lvl="1"/>
            <a:r>
              <a:rPr lang="zh-TW" altLang="en-US" sz="2400" dirty="0" smtClean="0">
                <a:latin typeface="黑体" pitchFamily="49" charset="-122"/>
                <a:ea typeface="黑体" pitchFamily="49" charset="-122"/>
              </a:rPr>
              <a:t>了解您分享信息的结果</a:t>
            </a:r>
            <a:endParaRPr lang="de-DE" sz="2400" dirty="0" smtClean="0">
              <a:latin typeface="黑体" pitchFamily="49" charset="-122"/>
              <a:ea typeface="黑体" pitchFamily="49" charset="-122"/>
            </a:endParaRPr>
          </a:p>
          <a:p>
            <a:endParaRPr lang="en-US" sz="28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W-COS11-0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C4E42D2F2EC9A4D988F5A0D467A085A" ma:contentTypeVersion="2" ma:contentTypeDescription="Create a new document." ma:contentTypeScope="" ma:versionID="56546ba3d13039065e768fddc3951763">
  <xsd:schema xmlns:xsd="http://www.w3.org/2001/XMLSchema" xmlns:p="http://schemas.microsoft.com/office/2006/metadata/properties" xmlns:ns2="2f2ce2f2-33b0-498d-8329-01c89e3a9581" targetNamespace="http://schemas.microsoft.com/office/2006/metadata/properties" ma:root="true" ma:fieldsID="c94db1aa977f1592830e1b6728dd0542" ns2:_="">
    <xsd:import namespace="2f2ce2f2-33b0-498d-8329-01c89e3a9581"/>
    <xsd:element name="properties">
      <xsd:complexType>
        <xsd:sequence>
          <xsd:element name="documentManagement">
            <xsd:complexType>
              <xsd:all>
                <xsd:element ref="ns2:Creator"/>
                <xsd:element ref="ns2:Date"/>
              </xsd:all>
            </xsd:complexType>
          </xsd:element>
        </xsd:sequence>
      </xsd:complexType>
    </xsd:element>
  </xsd:schema>
  <xsd:schema xmlns:xsd="http://www.w3.org/2001/XMLSchema" xmlns:dms="http://schemas.microsoft.com/office/2006/documentManagement/types" targetNamespace="2f2ce2f2-33b0-498d-8329-01c89e3a9581" elementFormDefault="qualified">
    <xsd:import namespace="http://schemas.microsoft.com/office/2006/documentManagement/types"/>
    <xsd:element name="Creator" ma:index="1" ma:displayName="Creator" ma:default="" ma:internalName="Creator">
      <xsd:simpleType>
        <xsd:restriction base="dms:Text">
          <xsd:maxLength value="255"/>
        </xsd:restriction>
      </xsd:simpleType>
    </xsd:element>
    <xsd:element name="Date" ma:index="2" ma:displayName="Date" ma:internalName="Dat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Creator xmlns="2f2ce2f2-33b0-498d-8329-01c89e3a9581">Claus Wolf</Creator>
    <Date xmlns="2f2ce2f2-33b0-498d-8329-01c89e3a9581">October, 2011</Date>
  </documentManagement>
</p:properties>
</file>

<file path=customXml/itemProps1.xml><?xml version="1.0" encoding="utf-8"?>
<ds:datastoreItem xmlns:ds="http://schemas.openxmlformats.org/officeDocument/2006/customXml" ds:itemID="{65371CBD-CBC9-41C9-BAB7-D33F94BDE510}">
  <ds:schemaRefs>
    <ds:schemaRef ds:uri="http://schemas.microsoft.com/sharepoint/v3/contenttype/forms"/>
  </ds:schemaRefs>
</ds:datastoreItem>
</file>

<file path=customXml/itemProps2.xml><?xml version="1.0" encoding="utf-8"?>
<ds:datastoreItem xmlns:ds="http://schemas.openxmlformats.org/officeDocument/2006/customXml" ds:itemID="{B1F17DBB-4A99-4A47-964C-E69BC0C93C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2ce2f2-33b0-498d-8329-01c89e3a9581"/>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DF248690-4E1E-459A-A3B7-39C0FBDDB323}">
  <ds:schemaRefs>
    <ds:schemaRef ds:uri="http://schemas.microsoft.com/office/2006/metadata/properties"/>
    <ds:schemaRef ds:uri="2f2ce2f2-33b0-498d-8329-01c89e3a9581"/>
  </ds:schemaRefs>
</ds:datastoreItem>
</file>

<file path=docProps/app.xml><?xml version="1.0" encoding="utf-8"?>
<Properties xmlns="http://schemas.openxmlformats.org/officeDocument/2006/extended-properties" xmlns:vt="http://schemas.openxmlformats.org/officeDocument/2006/docPropsVTypes">
  <Template>RW-COS11-08</Template>
  <TotalTime>2123</TotalTime>
  <Words>995</Words>
  <Application>Microsoft Office PowerPoint</Application>
  <PresentationFormat>On-screen Show (4:3)</PresentationFormat>
  <Paragraphs>235</Paragraphs>
  <Slides>17</Slides>
  <Notes>11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RW-COS11-08</vt:lpstr>
      <vt:lpstr>Slide 1</vt:lpstr>
      <vt:lpstr>概述</vt:lpstr>
      <vt:lpstr>关于我们</vt:lpstr>
      <vt:lpstr>核心竞爭力</vt:lpstr>
      <vt:lpstr>什么是COS Pivot?</vt:lpstr>
      <vt:lpstr>什么是COS Pivot?</vt:lpstr>
      <vt:lpstr>什么是COS Pivot?</vt:lpstr>
      <vt:lpstr>涵盖的赞助人</vt:lpstr>
      <vt:lpstr>基金来源类型分布</vt:lpstr>
      <vt:lpstr>赞助机会类型</vt:lpstr>
      <vt:lpstr>什么是COS Pivot?</vt:lpstr>
      <vt:lpstr>What is COS Pivot</vt:lpstr>
      <vt:lpstr>內容来源</vt:lpstr>
      <vt:lpstr>涵盖多个学科范围和区域</vt:lpstr>
      <vt:lpstr>扩展介绍档案内容</vt:lpstr>
      <vt:lpstr>COS Pivot带来什么?</vt:lpstr>
      <vt:lpstr>优势</vt:lpstr>
    </vt:vector>
  </TitlesOfParts>
  <Company>RefWorks-COS, A Business Unit of ProQuest LLC</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Pivot Sales Presentation Oct 2011</dc:title>
  <dc:subject>COS Pivot</dc:subject>
  <dc:creator>Claus G. Wolf</dc:creator>
  <cp:keywords>COS Pivot, Funding, Scholars, Profiles, Matching</cp:keywords>
  <dc:description>The little "home" icon on some title slides takes you to the last page and a Table of Contents</dc:description>
  <cp:lastModifiedBy>Francis</cp:lastModifiedBy>
  <cp:revision>204</cp:revision>
  <dcterms:created xsi:type="dcterms:W3CDTF">2009-01-08T20:24:51Z</dcterms:created>
  <dcterms:modified xsi:type="dcterms:W3CDTF">2012-02-22T16:34:29Z</dcterms:modified>
  <cp:category>Sales Presentation</cp:category>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0x010100CC4E42D2F2EC9A4D988F5A0D467A085A</vt:lpwstr>
  </property>
</Properties>
</file>