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3"/>
  </p:notesMasterIdLst>
  <p:sldIdLst>
    <p:sldId id="257" r:id="rId5"/>
    <p:sldId id="274" r:id="rId6"/>
    <p:sldId id="275" r:id="rId7"/>
    <p:sldId id="272" r:id="rId8"/>
    <p:sldId id="294" r:id="rId9"/>
    <p:sldId id="295" r:id="rId10"/>
    <p:sldId id="296" r:id="rId11"/>
    <p:sldId id="276" r:id="rId12"/>
    <p:sldId id="273" r:id="rId13"/>
    <p:sldId id="297" r:id="rId14"/>
    <p:sldId id="298" r:id="rId15"/>
    <p:sldId id="299" r:id="rId16"/>
    <p:sldId id="291" r:id="rId17"/>
    <p:sldId id="292" r:id="rId18"/>
    <p:sldId id="300" r:id="rId19"/>
    <p:sldId id="301" r:id="rId20"/>
    <p:sldId id="302" r:id="rId21"/>
    <p:sldId id="303" r:id="rId22"/>
    <p:sldId id="277" r:id="rId23"/>
    <p:sldId id="278" r:id="rId24"/>
    <p:sldId id="304" r:id="rId25"/>
    <p:sldId id="305" r:id="rId26"/>
    <p:sldId id="307" r:id="rId27"/>
    <p:sldId id="308" r:id="rId28"/>
    <p:sldId id="309" r:id="rId29"/>
    <p:sldId id="285" r:id="rId30"/>
    <p:sldId id="286" r:id="rId31"/>
    <p:sldId id="310" r:id="rId32"/>
    <p:sldId id="394" r:id="rId33"/>
    <p:sldId id="311" r:id="rId34"/>
    <p:sldId id="395" r:id="rId35"/>
    <p:sldId id="313" r:id="rId36"/>
    <p:sldId id="283" r:id="rId37"/>
    <p:sldId id="284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92" r:id="rId49"/>
    <p:sldId id="393" r:id="rId50"/>
    <p:sldId id="373" r:id="rId51"/>
    <p:sldId id="374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89303"/>
    <a:srgbClr val="EE5E2C"/>
    <a:srgbClr val="118AB0"/>
    <a:srgbClr val="0F4A82"/>
    <a:srgbClr val="D4E8F8"/>
    <a:srgbClr val="C1CA3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41" autoAdjust="0"/>
    <p:restoredTop sz="94660"/>
  </p:normalViewPr>
  <p:slideViewPr>
    <p:cSldViewPr snapToGrid="0">
      <p:cViewPr>
        <p:scale>
          <a:sx n="84" d="100"/>
          <a:sy n="84" d="100"/>
        </p:scale>
        <p:origin x="-153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98070-1217-47D7-8957-D81D892E1235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451EE-1A1F-4AE7-962C-63931EDA31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3250"/>
            <a:ext cx="9144000" cy="4927600"/>
          </a:xfrm>
          <a:prstGeom prst="rect">
            <a:avLst/>
          </a:prstGeom>
          <a:solidFill>
            <a:srgbClr val="D4E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576263"/>
          </a:xfrm>
          <a:prstGeom prst="rect">
            <a:avLst/>
          </a:prstGeom>
          <a:solidFill>
            <a:srgbClr val="EE5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5975" y="6403975"/>
            <a:ext cx="444658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rgbClr val="EE5E2C"/>
                </a:solidFill>
                <a:latin typeface="+mn-lt"/>
              </a:rPr>
              <a:t>Indispensable tools for research at its best</a:t>
            </a:r>
          </a:p>
        </p:txBody>
      </p:sp>
      <p:pic>
        <p:nvPicPr>
          <p:cNvPr id="7" name="Picture 10" descr="Large log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2663" y="5691188"/>
            <a:ext cx="29083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Export Wizard-129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4150"/>
            <a:ext cx="5095875" cy="467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41288" y="6435725"/>
            <a:ext cx="1897062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1200" b="1" dirty="0">
                <a:solidFill>
                  <a:srgbClr val="EE5E2C"/>
                </a:solidFill>
              </a:rPr>
              <a:t>www.refworks-cos.com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/>
          </p:nvPr>
        </p:nvSpPr>
        <p:spPr>
          <a:xfrm>
            <a:off x="3542190" y="1962150"/>
            <a:ext cx="5104659" cy="1393610"/>
          </a:xfrm>
        </p:spPr>
        <p:txBody>
          <a:bodyPr/>
          <a:lstStyle>
            <a:lvl1pPr algn="ctr">
              <a:buNone/>
              <a:defRPr sz="4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3533128" y="3400301"/>
            <a:ext cx="5131478" cy="914400"/>
          </a:xfrm>
        </p:spPr>
        <p:txBody>
          <a:bodyPr/>
          <a:lstStyle>
            <a:lvl1pPr algn="ctr">
              <a:buNone/>
              <a:defRPr sz="2800">
                <a:solidFill>
                  <a:srgbClr val="EE5E2C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EE5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87438"/>
            <a:ext cx="9144000" cy="1587"/>
          </a:xfrm>
          <a:prstGeom prst="line">
            <a:avLst/>
          </a:prstGeom>
          <a:ln w="28575">
            <a:solidFill>
              <a:srgbClr val="A7CB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Export Wizard-13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"/>
            <a:ext cx="18034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small_color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346825"/>
            <a:ext cx="18176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E5E2C"/>
              </a:buClr>
              <a:defRPr/>
            </a:lvl1pPr>
            <a:lvl2pPr>
              <a:buClr>
                <a:srgbClr val="EE5E2C"/>
              </a:buClr>
              <a:defRPr/>
            </a:lvl2pPr>
            <a:lvl3pPr>
              <a:buClr>
                <a:srgbClr val="EE5E2C"/>
              </a:buClr>
              <a:defRPr/>
            </a:lvl3pPr>
            <a:lvl4pPr>
              <a:buClr>
                <a:srgbClr val="EE5E2C"/>
              </a:buClr>
              <a:defRPr/>
            </a:lvl4pPr>
            <a:lvl5pPr>
              <a:buClr>
                <a:srgbClr val="EE5E2C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EE5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87438"/>
            <a:ext cx="9144000" cy="1587"/>
          </a:xfrm>
          <a:prstGeom prst="line">
            <a:avLst/>
          </a:prstGeom>
          <a:ln w="28575">
            <a:solidFill>
              <a:srgbClr val="A7CB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Export Wizard-13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"/>
            <a:ext cx="18034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small_color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346825"/>
            <a:ext cx="18176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EE5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7438"/>
            <a:ext cx="9144000" cy="1587"/>
          </a:xfrm>
          <a:prstGeom prst="line">
            <a:avLst/>
          </a:prstGeom>
          <a:ln w="28575">
            <a:solidFill>
              <a:srgbClr val="A7CB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Export Wizard-13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"/>
            <a:ext cx="18034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small_color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346825"/>
            <a:ext cx="18176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EE5E2C"/>
              </a:buClr>
              <a:defRPr sz="2800"/>
            </a:lvl1pPr>
            <a:lvl2pPr>
              <a:buClr>
                <a:srgbClr val="EE5E2C"/>
              </a:buClr>
              <a:defRPr sz="2400"/>
            </a:lvl2pPr>
            <a:lvl3pPr>
              <a:buClr>
                <a:srgbClr val="EE5E2C"/>
              </a:buClr>
              <a:defRPr sz="2000"/>
            </a:lvl3pPr>
            <a:lvl4pPr>
              <a:buClr>
                <a:srgbClr val="EE5E2C"/>
              </a:buClr>
              <a:defRPr sz="1800"/>
            </a:lvl4pPr>
            <a:lvl5pPr>
              <a:buClr>
                <a:srgbClr val="EE5E2C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EE5E2C"/>
              </a:buClr>
              <a:defRPr sz="2800"/>
            </a:lvl1pPr>
            <a:lvl2pPr>
              <a:buClr>
                <a:srgbClr val="EE5E2C"/>
              </a:buClr>
              <a:defRPr sz="2400"/>
            </a:lvl2pPr>
            <a:lvl3pPr>
              <a:buClr>
                <a:srgbClr val="EE5E2C"/>
              </a:buClr>
              <a:defRPr sz="2000"/>
            </a:lvl3pPr>
            <a:lvl4pPr>
              <a:buClr>
                <a:srgbClr val="EE5E2C"/>
              </a:buClr>
              <a:defRPr sz="1800"/>
            </a:lvl4pPr>
            <a:lvl5pPr>
              <a:buClr>
                <a:srgbClr val="EE5E2C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EE5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087438"/>
            <a:ext cx="9144000" cy="1587"/>
          </a:xfrm>
          <a:prstGeom prst="line">
            <a:avLst/>
          </a:prstGeom>
          <a:ln w="28575">
            <a:solidFill>
              <a:srgbClr val="A7CB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Export Wizard-13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"/>
            <a:ext cx="18034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small_color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346825"/>
            <a:ext cx="18176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EE5E2C"/>
              </a:buClr>
              <a:defRPr sz="2400"/>
            </a:lvl1pPr>
            <a:lvl2pPr>
              <a:buClr>
                <a:srgbClr val="EE5E2C"/>
              </a:buClr>
              <a:defRPr sz="2000"/>
            </a:lvl2pPr>
            <a:lvl3pPr>
              <a:buClr>
                <a:srgbClr val="EE5E2C"/>
              </a:buClr>
              <a:defRPr sz="1800"/>
            </a:lvl3pPr>
            <a:lvl4pPr>
              <a:buClr>
                <a:srgbClr val="EE5E2C"/>
              </a:buClr>
              <a:defRPr sz="1600"/>
            </a:lvl4pPr>
            <a:lvl5pPr>
              <a:buClr>
                <a:srgbClr val="EE5E2C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EE5E2C"/>
              </a:buClr>
              <a:defRPr sz="2400"/>
            </a:lvl1pPr>
            <a:lvl2pPr>
              <a:buClr>
                <a:srgbClr val="EE5E2C"/>
              </a:buClr>
              <a:defRPr sz="2000"/>
            </a:lvl2pPr>
            <a:lvl3pPr>
              <a:buClr>
                <a:srgbClr val="EE5E2C"/>
              </a:buClr>
              <a:defRPr sz="1800"/>
            </a:lvl3pPr>
            <a:lvl4pPr>
              <a:buClr>
                <a:srgbClr val="EE5E2C"/>
              </a:buClr>
              <a:defRPr sz="1600"/>
            </a:lvl4pPr>
            <a:lvl5pPr>
              <a:buClr>
                <a:srgbClr val="EE5E2C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EE5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087438"/>
            <a:ext cx="9144000" cy="1587"/>
          </a:xfrm>
          <a:prstGeom prst="line">
            <a:avLst/>
          </a:prstGeom>
          <a:ln w="28575">
            <a:solidFill>
              <a:srgbClr val="A7CB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8" descr="Export Wizard-13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"/>
            <a:ext cx="18034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small_color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346825"/>
            <a:ext cx="18176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small_color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6346825"/>
            <a:ext cx="18176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EE5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7438"/>
            <a:ext cx="9144000" cy="1587"/>
          </a:xfrm>
          <a:prstGeom prst="line">
            <a:avLst/>
          </a:prstGeom>
          <a:ln w="28575">
            <a:solidFill>
              <a:srgbClr val="A7CB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Export Wizard-13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"/>
            <a:ext cx="18034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small_color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346825"/>
            <a:ext cx="18176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Clr>
                <a:srgbClr val="EE5E2C"/>
              </a:buClr>
              <a:defRPr sz="3200"/>
            </a:lvl1pPr>
            <a:lvl2pPr>
              <a:buClr>
                <a:srgbClr val="EE5E2C"/>
              </a:buClr>
              <a:defRPr sz="2800"/>
            </a:lvl2pPr>
            <a:lvl3pPr>
              <a:buClr>
                <a:srgbClr val="EE5E2C"/>
              </a:buClr>
              <a:defRPr sz="2400"/>
            </a:lvl3pPr>
            <a:lvl4pPr>
              <a:buClr>
                <a:srgbClr val="EE5E2C"/>
              </a:buClr>
              <a:defRPr sz="2000"/>
            </a:lvl4pPr>
            <a:lvl5pPr>
              <a:buClr>
                <a:srgbClr val="EE5E2C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EE5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7438"/>
            <a:ext cx="9144000" cy="1587"/>
          </a:xfrm>
          <a:prstGeom prst="line">
            <a:avLst/>
          </a:prstGeom>
          <a:ln w="28575">
            <a:solidFill>
              <a:srgbClr val="A7CB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Export Wizard-13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"/>
            <a:ext cx="18034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small_color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346825"/>
            <a:ext cx="18176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6200000" flipH="1">
            <a:off x="4611688" y="3425825"/>
            <a:ext cx="6858000" cy="6350"/>
          </a:xfrm>
          <a:prstGeom prst="line">
            <a:avLst/>
          </a:prstGeom>
          <a:ln w="28575">
            <a:solidFill>
              <a:srgbClr val="A7CB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 rot="5400000">
            <a:off x="5181600" y="2895600"/>
            <a:ext cx="6858000" cy="1066800"/>
          </a:xfrm>
          <a:prstGeom prst="rect">
            <a:avLst/>
          </a:prstGeom>
          <a:solidFill>
            <a:srgbClr val="EE5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8" descr="Export Wizard-13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6925" y="4859338"/>
            <a:ext cx="180657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small_color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3" y="4946650"/>
            <a:ext cx="434975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EE5E2C"/>
              </a:buClr>
              <a:defRPr/>
            </a:lvl1pPr>
            <a:lvl2pPr>
              <a:buClr>
                <a:srgbClr val="EE5E2C"/>
              </a:buClr>
              <a:defRPr/>
            </a:lvl2pPr>
            <a:lvl3pPr>
              <a:buClr>
                <a:srgbClr val="EE5E2C"/>
              </a:buClr>
              <a:defRPr/>
            </a:lvl3pPr>
            <a:lvl4pPr>
              <a:buClr>
                <a:srgbClr val="EE5E2C"/>
              </a:buClr>
              <a:defRPr/>
            </a:lvl4pPr>
            <a:lvl5pPr>
              <a:buClr>
                <a:srgbClr val="EE5E2C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6200000" flipH="1">
            <a:off x="4611688" y="3425825"/>
            <a:ext cx="6858000" cy="6350"/>
          </a:xfrm>
          <a:prstGeom prst="line">
            <a:avLst/>
          </a:prstGeom>
          <a:ln w="28575">
            <a:solidFill>
              <a:srgbClr val="A7CB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 rot="5400000">
            <a:off x="5181600" y="2895600"/>
            <a:ext cx="6858000" cy="1066800"/>
          </a:xfrm>
          <a:prstGeom prst="rect">
            <a:avLst/>
          </a:prstGeom>
          <a:solidFill>
            <a:srgbClr val="EE5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8" descr="Export Wizard-13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6925" y="4859338"/>
            <a:ext cx="180657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small_color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3" y="4946650"/>
            <a:ext cx="434975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buClr>
                <a:srgbClr val="EE5E2C"/>
              </a:buClr>
              <a:defRPr/>
            </a:lvl1pPr>
            <a:lvl2pPr>
              <a:buClr>
                <a:srgbClr val="EE5E2C"/>
              </a:buClr>
              <a:defRPr/>
            </a:lvl2pPr>
            <a:lvl3pPr>
              <a:buClr>
                <a:srgbClr val="EE5E2C"/>
              </a:buClr>
              <a:defRPr/>
            </a:lvl3pPr>
            <a:lvl4pPr>
              <a:buClr>
                <a:srgbClr val="EE5E2C"/>
              </a:buClr>
              <a:defRPr/>
            </a:lvl4pPr>
            <a:lvl5pPr>
              <a:buClr>
                <a:srgbClr val="EE5E2C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21226" y="274638"/>
            <a:ext cx="1291717" cy="5851525"/>
          </a:xfrm>
        </p:spPr>
        <p:txBody>
          <a:bodyPr vert="eaVert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04EBED1-F301-412D-9A35-F14A18B593B6}" type="datetimeFigureOut">
              <a:rPr lang="en-US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199931D-6C02-4C9B-AE82-F9D8FBEC914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works-cos.com/training" TargetMode="External"/><Relationship Id="rId2" Type="http://schemas.openxmlformats.org/officeDocument/2006/relationships/hyperlink" Target="mailto:John.Representative@refworks-cos.com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541713" y="1388534"/>
            <a:ext cx="5105400" cy="4120444"/>
          </a:xfrm>
        </p:spPr>
        <p:txBody>
          <a:bodyPr/>
          <a:lstStyle/>
          <a:p>
            <a:r>
              <a:rPr lang="de-DE" altLang="zh-CN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 Pivot </a:t>
            </a:r>
            <a:r>
              <a:rPr lang="de-DE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de-DE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zh-TW" altLang="en-US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连结学术赞助</a:t>
            </a:r>
            <a:r>
              <a:rPr lang="de-DE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</a:p>
          <a:p>
            <a:endParaRPr lang="de-DE" altLang="zh-CN" sz="6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TW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陈超然   </a:t>
            </a:r>
            <a:r>
              <a:rPr lang="en-US" altLang="zh-TW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+86-15123967614</a:t>
            </a:r>
          </a:p>
          <a:p>
            <a:r>
              <a:rPr lang="en-US" altLang="zh-CN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RefWorks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/COS  G. China Manager</a:t>
            </a:r>
          </a:p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Francis.Chen@refworks-cos.com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191000"/>
            <a:ext cx="91440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1536700" y="2373313"/>
            <a:ext cx="6096000" cy="280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如何使用</a:t>
            </a:r>
            <a:r>
              <a:rPr lang="en-US" altLang="zh-CN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COS Pivot?</a:t>
            </a:r>
            <a:endParaRPr lang="en-US" altLang="zh-CN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34318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EE5E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从研究人员的视角</a:t>
            </a:r>
            <a:endParaRPr lang="en-US" sz="2400" b="1" dirty="0">
              <a:solidFill>
                <a:srgbClr val="EE5E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Action Button: Home 4">
            <a:hlinkClick r:id="" action="ppaction://hlinkshowjump?jump=lastslide" highlightClick="1"/>
          </p:cNvPr>
          <p:cNvSpPr/>
          <p:nvPr/>
        </p:nvSpPr>
        <p:spPr>
          <a:xfrm>
            <a:off x="8879595" y="6603038"/>
            <a:ext cx="264405" cy="254962"/>
          </a:xfrm>
          <a:prstGeom prst="actionButtonHome">
            <a:avLst/>
          </a:prstGeom>
          <a:noFill/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191000"/>
            <a:ext cx="91440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76200" y="4191000"/>
            <a:ext cx="626951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创建</a:t>
            </a:r>
            <a:endParaRPr lang="en-US" altLang="zh-TW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  <a:p>
            <a:r>
              <a:rPr lang="zh-TW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账号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879595" y="6603038"/>
            <a:ext cx="264405" cy="254962"/>
          </a:xfrm>
          <a:prstGeom prst="actionButtonHome">
            <a:avLst/>
          </a:prstGeom>
          <a:noFill/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创建账号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t="191"/>
          <a:stretch>
            <a:fillRect/>
          </a:stretch>
        </p:blipFill>
        <p:spPr bwMode="auto">
          <a:xfrm>
            <a:off x="462709" y="1605857"/>
            <a:ext cx="7289002" cy="4596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5772838" y="1487277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2984500" cy="307975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点击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Log in</a:t>
            </a:r>
            <a:endParaRPr lang="en-US" sz="1400" b="1" i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创建账号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" y="1605600"/>
            <a:ext cx="7290000" cy="4559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>
            <a:off x="4902505" y="2060154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3653928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点击 </a:t>
            </a:r>
            <a:r>
              <a:rPr lang="en-US" altLang="zh-TW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Login help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以创建一个新账号</a:t>
            </a:r>
            <a:endParaRPr lang="en-US" sz="1400" b="1" i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Oval 7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2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创建账号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9044" r="9198" b="13043"/>
          <a:stretch>
            <a:fillRect/>
          </a:stretch>
        </p:blipFill>
        <p:spPr bwMode="auto">
          <a:xfrm>
            <a:off x="464400" y="1605601"/>
            <a:ext cx="7290000" cy="4519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>
            <a:off x="1531344" y="2831335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3620877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+mn-lt"/>
              </a:rPr>
              <a:t>续继选择 </a:t>
            </a:r>
            <a:r>
              <a:rPr lang="en-US" sz="1400" b="1" i="1" dirty="0" smtClean="0">
                <a:solidFill>
                  <a:schemeClr val="bg1"/>
                </a:solidFill>
                <a:latin typeface="+mn-lt"/>
              </a:rPr>
              <a:t>Create your Pivot account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</a:rPr>
              <a:t>3</a:t>
            </a:r>
            <a:endParaRPr lang="en-US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创建账号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8591" r="8140"/>
          <a:stretch>
            <a:fillRect/>
          </a:stretch>
        </p:blipFill>
        <p:spPr bwMode="auto">
          <a:xfrm>
            <a:off x="464400" y="1605601"/>
            <a:ext cx="7290000" cy="4943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532479" y="1218281"/>
            <a:ext cx="5603915" cy="630942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填写所有字段，使用您的机构电子信箱</a:t>
            </a:r>
            <a:endParaRPr lang="en-US" altLang="zh-TW" sz="14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和从机构清单中选择您的机构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Oval 5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4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4968607" y="5635625"/>
            <a:ext cx="3730894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当您使用您的机构电子信箱时，我们可以进行认证和立刻激活您的账号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191000"/>
            <a:ext cx="91440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76199" y="4191000"/>
            <a:ext cx="5509353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宣告</a:t>
            </a:r>
            <a:endParaRPr lang="en-US" altLang="zh-TW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  <a:p>
            <a:r>
              <a:rPr lang="zh-TW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个人档案</a:t>
            </a:r>
            <a:endParaRPr lang="de-DE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879595" y="6603038"/>
            <a:ext cx="264405" cy="254962"/>
          </a:xfrm>
          <a:prstGeom prst="actionButtonHome">
            <a:avLst/>
          </a:prstGeom>
          <a:noFill/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宣告个人档案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" y="1605600"/>
            <a:ext cx="7290000" cy="518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4979624" y="1641513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2984500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登入后点击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claim profile</a:t>
            </a:r>
            <a:endParaRPr lang="en-US" sz="1400" b="1" i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宣告个人档案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" y="1605600"/>
            <a:ext cx="7290000" cy="468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 rot="10800000">
            <a:off x="7623671" y="4109292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6694583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检视匹配的之后选择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This is me</a:t>
            </a:r>
            <a:r>
              <a:rPr lang="zh-TW" alt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，否则就选择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Suggest a scholar</a:t>
            </a:r>
            <a:endParaRPr lang="en-US" sz="1400" b="1" i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2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4968607" y="5635625"/>
            <a:ext cx="3730894" cy="738664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首先用您的名字搜寻，如果我们已经有您的档案，就很简单的对其做自我宣告。否则您可以推荐自己为新的学者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宣告个人档案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b="7037"/>
          <a:stretch>
            <a:fillRect/>
          </a:stretch>
        </p:blipFill>
        <p:spPr bwMode="auto">
          <a:xfrm>
            <a:off x="464400" y="1605600"/>
            <a:ext cx="7290000" cy="485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4627084" y="4803354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4193754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点击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Continue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– 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会开启一个新的浏览器视窗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3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宣告个人档案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" y="1605600"/>
            <a:ext cx="7290000" cy="421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 rot="10800000">
            <a:off x="1178805" y="4406746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2984500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跟著指示进行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4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4968607" y="5635625"/>
            <a:ext cx="3730894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如果在您的个人档案中有电子信箱，我们会用电子邮件通知您相关的存取信息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191000"/>
            <a:ext cx="91440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b="1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76200" y="4191000"/>
            <a:ext cx="640171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扩充</a:t>
            </a:r>
            <a:endParaRPr lang="en-US" altLang="zh-TW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  <a:p>
            <a:r>
              <a:rPr lang="zh-TW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个人档案</a:t>
            </a:r>
            <a:endParaRPr lang="de-DE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879595" y="6603038"/>
            <a:ext cx="264405" cy="254962"/>
          </a:xfrm>
          <a:prstGeom prst="actionButtonHome">
            <a:avLst/>
          </a:prstGeom>
          <a:noFill/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扩充个人档案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b="12826"/>
          <a:stretch>
            <a:fillRect/>
          </a:stretch>
        </p:blipFill>
        <p:spPr bwMode="auto">
          <a:xfrm>
            <a:off x="464400" y="1605600"/>
            <a:ext cx="7290000" cy="485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4979624" y="1641513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6033572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确认您已经宣告您的个人档案，然后点击您的名字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扩充个人档案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b="11042"/>
          <a:stretch>
            <a:fillRect/>
          </a:stretch>
        </p:blipFill>
        <p:spPr bwMode="auto">
          <a:xfrm>
            <a:off x="464400" y="1605600"/>
            <a:ext cx="7290000" cy="485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5199962" y="2853369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599" y="1193527"/>
            <a:ext cx="3587827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在您的个人介绍档案点击</a:t>
            </a:r>
            <a:r>
              <a:rPr lang="en-US" altLang="zh-CN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Update your profile</a:t>
            </a:r>
            <a:endParaRPr lang="en-US" altLang="zh-CN" sz="1400" b="1" i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</a:rPr>
              <a:t>2</a:t>
            </a:r>
            <a:endParaRPr lang="en-US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扩充个人档案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b="9414"/>
          <a:stretch>
            <a:fillRect/>
          </a:stretch>
        </p:blipFill>
        <p:spPr bwMode="auto">
          <a:xfrm>
            <a:off x="464400" y="1605600"/>
            <a:ext cx="7290000" cy="4839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4627085" y="4803354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5064087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点击</a:t>
            </a:r>
            <a:r>
              <a:rPr lang="de-DE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de-DE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Continue</a:t>
            </a:r>
            <a:r>
              <a:rPr lang="de-DE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后会开启一个新视窗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3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扩充个人档案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" y="1605600"/>
            <a:ext cx="7290000" cy="41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 rot="5400000">
            <a:off x="528810" y="1961003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6485264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跟著画面上的说明，并确定您的个人档案中的每一部份都被审视过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4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扩充个人档案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b="2463"/>
          <a:stretch>
            <a:fillRect/>
          </a:stretch>
        </p:blipFill>
        <p:spPr bwMode="auto">
          <a:xfrm>
            <a:off x="464400" y="1605600"/>
            <a:ext cx="7290000" cy="4839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 rot="5400000">
            <a:off x="1211856" y="2005071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6485264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跟著画面上的说明，并确定您的个人档案中的每一部份都被审视过</a:t>
            </a:r>
            <a:endParaRPr lang="en-US" altLang="zh-CN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4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4476465" y="5676568"/>
            <a:ext cx="4263980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您所提供的所有信息会在</a:t>
            </a:r>
            <a:r>
              <a:rPr lang="en-US" altLang="zh-TW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周内经过编辑和审阅后再加到数据库中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191000"/>
            <a:ext cx="91440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76200" y="4191000"/>
            <a:ext cx="51816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搜寻</a:t>
            </a:r>
            <a:endParaRPr lang="en-US" altLang="zh-TW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  <a:p>
            <a:r>
              <a:rPr lang="zh-TW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赞助信息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879595" y="6603038"/>
            <a:ext cx="264405" cy="254962"/>
          </a:xfrm>
          <a:prstGeom prst="actionButtonHome">
            <a:avLst/>
          </a:prstGeom>
          <a:noFill/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搜寻赞助信息（推荐）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13204"/>
          <a:stretch>
            <a:fillRect/>
          </a:stretch>
        </p:blipFill>
        <p:spPr bwMode="auto">
          <a:xfrm>
            <a:off x="464400" y="1605600"/>
            <a:ext cx="7290000" cy="479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4538950" y="2610998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6033572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让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COS Pivot 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向您推荐赞助信息，您只要简单的点击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Advisor </a:t>
            </a:r>
            <a:r>
              <a:rPr lang="zh-TW" alt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的连结</a:t>
            </a:r>
            <a:endParaRPr lang="en-US" sz="1400" b="1" i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1</a:t>
            </a: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4384713" y="5635625"/>
            <a:ext cx="4314788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COS Pivot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会透过您的个人档案自动为您提供最佳匹配的学术赞助机会信息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黑体" pitchFamily="49" charset="-122"/>
                <a:ea typeface="黑体" pitchFamily="49" charset="-122"/>
              </a:rPr>
              <a:t>搜寻赞助信息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10184"/>
          <a:stretch>
            <a:fillRect/>
          </a:stretch>
        </p:blipFill>
        <p:spPr bwMode="auto">
          <a:xfrm>
            <a:off x="464400" y="1605600"/>
            <a:ext cx="7290000" cy="485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1861851" y="3437263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3951383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更深入的了解就要点击任何一个机会信息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2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黑体" pitchFamily="49" charset="-122"/>
                <a:ea typeface="黑体" pitchFamily="49" charset="-122"/>
              </a:rPr>
              <a:t>搜寻赞助信息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b="17732"/>
          <a:stretch>
            <a:fillRect/>
          </a:stretch>
        </p:blipFill>
        <p:spPr bwMode="auto">
          <a:xfrm>
            <a:off x="464400" y="1605600"/>
            <a:ext cx="7290000" cy="4662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5416627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在这里您可以追踪这个机会或是分享给其他人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Oval 5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3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黑体" pitchFamily="49" charset="-122"/>
                <a:ea typeface="黑体" pitchFamily="49" charset="-122"/>
              </a:rPr>
              <a:t>搜寻赞助信息（自行搜寻）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b="12954"/>
          <a:stretch>
            <a:fillRect/>
          </a:stretch>
        </p:blipFill>
        <p:spPr bwMode="auto">
          <a:xfrm>
            <a:off x="464400" y="1605600"/>
            <a:ext cx="7290000" cy="4817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4979625" y="2225408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6033572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</a:rPr>
              <a:t>在您的主页点击</a:t>
            </a:r>
            <a:r>
              <a:rPr lang="en-US" altLang="zh-CN" sz="1400" b="1" dirty="0" smtClean="0">
                <a:solidFill>
                  <a:schemeClr val="bg1"/>
                </a:solidFill>
              </a:rPr>
              <a:t> </a:t>
            </a:r>
            <a:r>
              <a:rPr lang="zh-TW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+mn-lt"/>
              </a:rPr>
              <a:t>Search - for funding or scholars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 Black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黑体" pitchFamily="49" charset="-122"/>
                <a:ea typeface="黑体" pitchFamily="49" charset="-122"/>
              </a:rPr>
              <a:t>搜寻赞助信息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b="13788"/>
          <a:stretch>
            <a:fillRect/>
          </a:stretch>
        </p:blipFill>
        <p:spPr bwMode="auto">
          <a:xfrm>
            <a:off x="464400" y="1605600"/>
            <a:ext cx="7290000" cy="489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 rot="5400000">
            <a:off x="4395730" y="2754218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6033572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+mn-lt"/>
              </a:rPr>
              <a:t>输入一个最能描述您感兴趣的搜索词，并点击 </a:t>
            </a:r>
            <a:r>
              <a:rPr lang="en-US" sz="1400" b="1" i="1" dirty="0" smtClean="0">
                <a:solidFill>
                  <a:schemeClr val="bg1"/>
                </a:solidFill>
                <a:latin typeface="+mn-lt"/>
              </a:rPr>
              <a:t>search</a:t>
            </a:r>
            <a:endParaRPr lang="en-US" sz="14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</a:rPr>
              <a:t>2</a:t>
            </a:r>
            <a:endParaRPr lang="en-US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3922005" y="5635625"/>
            <a:ext cx="4777496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您可以用 </a:t>
            </a:r>
            <a:r>
              <a:rPr lang="en-US" altLang="zh-TW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“OR”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或是括号组合多个搜索词，或是使用高级搜索等不同的搜索方式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3987"/>
          <a:stretch>
            <a:fillRect/>
          </a:stretch>
        </p:blipFill>
        <p:spPr bwMode="auto">
          <a:xfrm>
            <a:off x="464400" y="1605600"/>
            <a:ext cx="7290000" cy="489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黑体" pitchFamily="49" charset="-122"/>
                <a:ea typeface="黑体" pitchFamily="49" charset="-122"/>
              </a:rPr>
              <a:t>搜寻赞助信息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6033572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在显示的搜索结果中</a:t>
            </a:r>
            <a:r>
              <a:rPr lang="en-US" altLang="zh-TW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,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考虑您机构管理员设置的默认限制条件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Oval 5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3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3910987" y="5573062"/>
            <a:ext cx="4777496" cy="738664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您机构的科研办公室可能在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“Activity Location” and “Citizenship”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预设了默认值，您可以点击 </a:t>
            </a:r>
            <a:r>
              <a:rPr lang="en-US" altLang="zh-TW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“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X</a:t>
            </a:r>
            <a:r>
              <a:rPr lang="en-US" altLang="zh-TW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移除这些滤器以扩大搜索范围。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95759" y="3734718"/>
            <a:ext cx="1751682" cy="1344058"/>
          </a:xfrm>
          <a:prstGeom prst="roundRect">
            <a:avLst>
              <a:gd name="adj" fmla="val 6831"/>
            </a:avLst>
          </a:prstGeom>
          <a:noFill/>
          <a:ln w="57150"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191000"/>
            <a:ext cx="91440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76199" y="4191000"/>
            <a:ext cx="5762741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跟踪</a:t>
            </a:r>
            <a:endParaRPr lang="en-US" altLang="zh-TW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  <a:p>
            <a:r>
              <a:rPr lang="zh-TW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赞助机会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879595" y="6603038"/>
            <a:ext cx="264405" cy="254962"/>
          </a:xfrm>
          <a:prstGeom prst="actionButtonHome">
            <a:avLst/>
          </a:prstGeom>
          <a:noFill/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3256"/>
          <a:stretch>
            <a:fillRect/>
          </a:stretch>
        </p:blipFill>
        <p:spPr bwMode="auto">
          <a:xfrm>
            <a:off x="464400" y="1605600"/>
            <a:ext cx="7290000" cy="4927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跟踪赞助机会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619480" y="4406747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221996" y="2985572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609598" y="1306417"/>
            <a:ext cx="7058142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从搜索结果选择一个或多个赞助机会，然后使用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Put </a:t>
            </a:r>
            <a:r>
              <a:rPr lang="en-US" sz="1400" b="1" i="1" dirty="0" err="1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opp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on 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下拉式选单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Oval 8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1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3922005" y="5635625"/>
            <a:ext cx="4777496" cy="738664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有两种跟踪列表：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/>
            </a:r>
            <a:b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</a:b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active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是需要您特別持续关注的机会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/>
            </a:r>
            <a:b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</a:b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tracked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是值得您一般持续关注的机会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跟踪赞助机会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b="8165"/>
          <a:stretch>
            <a:fillRect/>
          </a:stretch>
        </p:blipFill>
        <p:spPr bwMode="auto">
          <a:xfrm>
            <a:off x="464400" y="1605600"/>
            <a:ext cx="7290000" cy="487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5144878" y="4990641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4072569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输入一个或多个 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“tags” 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2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3922005" y="5635625"/>
            <a:ext cx="4777496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如果您追踪多个项目</a:t>
            </a:r>
            <a:r>
              <a:rPr lang="en-US" altLang="zh-TW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,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标签會让您在之后过濾赞助机会更快速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9271"/>
          <a:stretch>
            <a:fillRect/>
          </a:stretch>
        </p:blipFill>
        <p:spPr bwMode="auto">
          <a:xfrm>
            <a:off x="464400" y="1605600"/>
            <a:ext cx="7290000" cy="487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跟踪赞助机会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5009002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从您的主页上可以看到您跟踪的赞助机会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3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720933" y="2599981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跟踪赞助机会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b="12195"/>
          <a:stretch>
            <a:fillRect/>
          </a:stretch>
        </p:blipFill>
        <p:spPr bwMode="auto">
          <a:xfrm>
            <a:off x="464400" y="1605600"/>
            <a:ext cx="7290000" cy="487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2253196" y="2613629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740665" y="4241494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5009002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从您的主页上可以看到您跟踪的赞助机会</a:t>
            </a:r>
            <a:endParaRPr lang="en-US" altLang="zh-CN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Oval 7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Arial Black" pitchFamily="34" charset="0"/>
              </a:rPr>
              <a:t>3</a:t>
            </a:r>
            <a:endParaRPr lang="en-US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跟踪赞助机会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b="5359"/>
          <a:stretch>
            <a:fillRect/>
          </a:stretch>
        </p:blipFill>
        <p:spPr bwMode="auto">
          <a:xfrm>
            <a:off x="464400" y="1605600"/>
            <a:ext cx="7290000" cy="4817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6617466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最新更新的赞助机会会清楚的标出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4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050" name="Picture 1" descr="image001"/>
          <p:cNvPicPr>
            <a:picLocks noChangeAspect="1" noChangeArrowheads="1"/>
          </p:cNvPicPr>
          <p:nvPr/>
        </p:nvPicPr>
        <p:blipFill>
          <a:blip r:embed="rId3" cstate="print"/>
          <a:srcRect t="5887"/>
          <a:stretch>
            <a:fillRect/>
          </a:stretch>
        </p:blipFill>
        <p:spPr bwMode="auto">
          <a:xfrm>
            <a:off x="2306472" y="3599782"/>
            <a:ext cx="5486400" cy="1289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ight Arrow 10"/>
          <p:cNvSpPr/>
          <p:nvPr/>
        </p:nvSpPr>
        <p:spPr>
          <a:xfrm>
            <a:off x="2721396" y="3712570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721646" y="3493495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跟踪赞助机会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b="5359"/>
          <a:stretch>
            <a:fillRect/>
          </a:stretch>
        </p:blipFill>
        <p:spPr bwMode="auto">
          <a:xfrm>
            <a:off x="464400" y="1605600"/>
            <a:ext cx="7290000" cy="4817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5255046" y="4274545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6617466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勾选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Send email if updated setting 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后若该赞助机会有更新系统会自动发送邮件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5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3922005" y="5635625"/>
            <a:ext cx="4777496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如果您选择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Send email if updated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，我们会在这个赞助信息有任何更新时给您传送电子邮件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191000"/>
            <a:ext cx="91440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8464" y="4538155"/>
            <a:ext cx="906780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7200" dirty="0" smtClean="0">
                <a:latin typeface="黑体" pitchFamily="49" charset="-122"/>
                <a:ea typeface="黑体" pitchFamily="49" charset="-122"/>
              </a:rPr>
              <a:t>建立</a:t>
            </a:r>
            <a:endParaRPr lang="en-US" altLang="zh-CN" sz="7200" dirty="0" smtClean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7200" dirty="0" smtClean="0">
                <a:latin typeface="黑体" pitchFamily="49" charset="-122"/>
                <a:ea typeface="黑体" pitchFamily="49" charset="-122"/>
              </a:rPr>
              <a:t>赞助机会的自动推送</a:t>
            </a:r>
            <a:endParaRPr lang="en-US" sz="7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879595" y="6603038"/>
            <a:ext cx="264405" cy="254962"/>
          </a:xfrm>
          <a:prstGeom prst="actionButtonHome">
            <a:avLst/>
          </a:prstGeom>
          <a:noFill/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建立赞助机会的自动推送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b="3987"/>
          <a:stretch>
            <a:fillRect/>
          </a:stretch>
        </p:blipFill>
        <p:spPr bwMode="auto">
          <a:xfrm>
            <a:off x="464400" y="1605600"/>
            <a:ext cx="7290000" cy="489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3833871" y="2809301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3697996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从搜索结果点击</a:t>
            </a:r>
            <a:r>
              <a:rPr lang="en-US" altLang="zh-CN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Save your query</a:t>
            </a:r>
            <a:endParaRPr lang="en-US" altLang="zh-CN" sz="1400" b="1" i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1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建立赞助机会的自动推送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 b="13254"/>
          <a:stretch>
            <a:fillRect/>
          </a:stretch>
        </p:blipFill>
        <p:spPr bwMode="auto">
          <a:xfrm>
            <a:off x="464400" y="1605600"/>
            <a:ext cx="7290000" cy="490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>
            <a:off x="4880473" y="4693186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6859837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为你想每周收到的推送取个名字，然后点击 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save</a:t>
            </a:r>
            <a:endParaRPr lang="en-US" sz="1400" b="1" i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Oval 7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2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建立赞助机会的自动推送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b="15729"/>
          <a:stretch>
            <a:fillRect/>
          </a:stretch>
        </p:blipFill>
        <p:spPr bwMode="auto">
          <a:xfrm>
            <a:off x="464400" y="1605600"/>
            <a:ext cx="7290000" cy="478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2996589" y="2599981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751682" y="3448280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5295442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+mn-lt"/>
              </a:rPr>
              <a:t>在您的首页的  </a:t>
            </a:r>
            <a:r>
              <a:rPr lang="en-US" altLang="zh-TW" sz="1400" b="1" i="1" dirty="0" smtClean="0">
                <a:solidFill>
                  <a:schemeClr val="bg1"/>
                </a:solidFill>
                <a:latin typeface="+mn-lt"/>
              </a:rPr>
              <a:t>Searches</a:t>
            </a:r>
            <a:r>
              <a:rPr lang="zh-TW" altLang="en-US" sz="1400" b="1" i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zh-TW" altLang="en-US" sz="1400" b="1" dirty="0" smtClean="0">
                <a:solidFill>
                  <a:schemeClr val="bg1"/>
                </a:solidFill>
                <a:latin typeface="+mn-lt"/>
              </a:rPr>
              <a:t>标签会显示有效的推送数量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Arial Black" pitchFamily="34" charset="0"/>
              </a:rPr>
              <a:t>3</a:t>
            </a:r>
            <a:endParaRPr lang="en-US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建立赞助机会的自动推送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" y="1605600"/>
            <a:ext cx="7290000" cy="3370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165252" y="3734718"/>
            <a:ext cx="528809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990642" y="3756753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488412" y="1207265"/>
            <a:ext cx="6925938" cy="630942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这里您可以定制是否在主页上显示您保存的搜索结果，</a:t>
            </a:r>
            <a:endParaRPr lang="en-US" altLang="zh-TW" sz="14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或是每周收到自动推送的电子邮件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Oval 7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3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3922005" y="5635625"/>
            <a:ext cx="4777496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您可以保存无数多个搜索策略和自动推送设定，但是您只能标记最多三个被保存的搜索策略在主页上显示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191000"/>
            <a:ext cx="91440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8465" y="4089399"/>
            <a:ext cx="775679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搜寻</a:t>
            </a:r>
            <a:endParaRPr lang="en-US" altLang="zh-CN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合作对象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879595" y="6603038"/>
            <a:ext cx="264405" cy="254962"/>
          </a:xfrm>
          <a:prstGeom prst="actionButtonHome">
            <a:avLst/>
          </a:prstGeom>
          <a:noFill/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搜寻合作对象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b="3801"/>
          <a:stretch>
            <a:fillRect/>
          </a:stretch>
        </p:blipFill>
        <p:spPr bwMode="auto">
          <a:xfrm>
            <a:off x="464400" y="1605600"/>
            <a:ext cx="7290000" cy="489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4869456" y="2181341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542362" y="2610999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20338" y="4054208"/>
            <a:ext cx="583894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521465" y="1218281"/>
            <a:ext cx="5097138" cy="523220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+mn-lt"/>
              </a:rPr>
              <a:t>从 </a:t>
            </a:r>
            <a:r>
              <a:rPr lang="en-US" sz="1400" b="1" i="1" dirty="0" smtClean="0">
                <a:solidFill>
                  <a:schemeClr val="bg1"/>
                </a:solidFill>
                <a:latin typeface="+mn-lt"/>
              </a:rPr>
              <a:t>Search for funding</a:t>
            </a:r>
            <a:r>
              <a:rPr lang="zh-TW" altLang="en-US" sz="1400" b="1" i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zh-TW" sz="1400" b="1" i="1" dirty="0" smtClean="0">
                <a:solidFill>
                  <a:schemeClr val="bg1"/>
                </a:solidFill>
                <a:latin typeface="+mn-lt"/>
              </a:rPr>
              <a:t>or </a:t>
            </a:r>
            <a:r>
              <a:rPr lang="en-US" sz="1400" b="1" i="1" dirty="0" smtClean="0">
                <a:solidFill>
                  <a:schemeClr val="bg1"/>
                </a:solidFill>
                <a:latin typeface="+mn-lt"/>
              </a:rPr>
              <a:t>scholars </a:t>
            </a:r>
            <a:r>
              <a:rPr lang="zh-TW" altLang="en-US" sz="1400" b="1" dirty="0" smtClean="0">
                <a:solidFill>
                  <a:schemeClr val="bg1"/>
                </a:solidFill>
                <a:latin typeface="+mn-lt"/>
              </a:rPr>
              <a:t>选择</a:t>
            </a:r>
            <a:r>
              <a:rPr lang="en-US" sz="14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+mn-lt"/>
              </a:rPr>
              <a:t>Search for faculty </a:t>
            </a:r>
            <a:br>
              <a:rPr lang="en-US" sz="1400" b="1" i="1" dirty="0" smtClean="0">
                <a:solidFill>
                  <a:schemeClr val="bg1"/>
                </a:solidFill>
                <a:latin typeface="+mn-lt"/>
              </a:rPr>
            </a:br>
            <a:r>
              <a:rPr lang="zh-TW" altLang="en-US" sz="1400" b="1" dirty="0" smtClean="0">
                <a:solidFill>
                  <a:schemeClr val="bg1"/>
                </a:solidFill>
                <a:latin typeface="+mn-lt"/>
              </a:rPr>
              <a:t>然后</a:t>
            </a:r>
            <a:r>
              <a:rPr lang="en-US" sz="14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+mn-lt"/>
              </a:rPr>
              <a:t> advanced search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</a:rPr>
              <a:t>1</a:t>
            </a:r>
            <a:endParaRPr lang="en-US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搜寻合作对象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b="8156"/>
          <a:stretch>
            <a:fillRect/>
          </a:stretch>
        </p:blipFill>
        <p:spPr bwMode="auto">
          <a:xfrm>
            <a:off x="464400" y="1605600"/>
            <a:ext cx="7290000" cy="4927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3029639" y="3833871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674564" y="4351664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Right Arrow 6"/>
          <p:cNvSpPr/>
          <p:nvPr/>
        </p:nvSpPr>
        <p:spPr>
          <a:xfrm rot="5400000">
            <a:off x="7326218" y="5673689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5769167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选择 </a:t>
            </a:r>
            <a:r>
              <a:rPr lang="en-US" sz="1400" b="1" i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Faculty from outside my institution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后输入搜索內容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Oval 8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2</a:t>
            </a:r>
            <a:endParaRPr 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搜寻合作对象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b="3296"/>
          <a:stretch>
            <a:fillRect/>
          </a:stretch>
        </p:blipFill>
        <p:spPr bwMode="auto">
          <a:xfrm>
            <a:off x="464400" y="1605600"/>
            <a:ext cx="7290000" cy="4762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1575413" y="5453350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5400000">
            <a:off x="6984695" y="5122846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5603914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+mn-lt"/>
              </a:rPr>
              <a:t>确认所有的搜索条件后点击</a:t>
            </a:r>
            <a:r>
              <a:rPr lang="en-US" sz="14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+mn-lt"/>
              </a:rPr>
              <a:t>Search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</a:rPr>
              <a:t>3</a:t>
            </a:r>
            <a:endParaRPr lang="en-US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搜寻合作对象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b="13715"/>
          <a:stretch>
            <a:fillRect/>
          </a:stretch>
        </p:blipFill>
        <p:spPr bwMode="auto">
          <a:xfrm>
            <a:off x="464400" y="1605600"/>
            <a:ext cx="7290000" cy="493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600" y="1306417"/>
            <a:ext cx="5097138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您可以在结果中再搜索，或是使用 </a:t>
            </a:r>
            <a:r>
              <a:rPr 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“community”</a:t>
            </a: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滤器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</a:rPr>
              <a:t>4</a:t>
            </a:r>
            <a:endParaRPr lang="en-US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0506" y="3260993"/>
            <a:ext cx="2049137" cy="3371161"/>
          </a:xfrm>
          <a:prstGeom prst="roundRect">
            <a:avLst>
              <a:gd name="adj" fmla="val 3227"/>
            </a:avLst>
          </a:prstGeom>
          <a:noFill/>
          <a:ln w="57150"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搜寻合作对象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b="13423"/>
          <a:stretch>
            <a:fillRect/>
          </a:stretch>
        </p:blipFill>
        <p:spPr bwMode="auto">
          <a:xfrm>
            <a:off x="464400" y="1605600"/>
            <a:ext cx="7290000" cy="489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4259856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+mn-lt"/>
              </a:rPr>
              <a:t>点击学者的姓名可以看到他的个人简介档案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</a:rPr>
              <a:t>5</a:t>
            </a:r>
            <a:endParaRPr lang="en-US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641514" y="4351664"/>
            <a:ext cx="837282" cy="440675"/>
          </a:xfrm>
          <a:prstGeom prst="rightArrow">
            <a:avLst/>
          </a:prstGeom>
          <a:solidFill>
            <a:srgbClr val="EE5E2C"/>
          </a:solidFill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搜寻合作对象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b="15557"/>
          <a:stretch>
            <a:fillRect/>
          </a:stretch>
        </p:blipFill>
        <p:spPr bwMode="auto">
          <a:xfrm>
            <a:off x="464400" y="1605600"/>
            <a:ext cx="7290000" cy="489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609599" y="1306417"/>
            <a:ext cx="5923403" cy="307777"/>
          </a:xfrm>
          <a:prstGeom prst="rect">
            <a:avLst/>
          </a:prstGeom>
          <a:solidFill>
            <a:srgbClr val="EE5E2C"/>
          </a:solidFill>
          <a:ln w="12700">
            <a:solidFill>
              <a:srgbClr val="EE5E2C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TW" altLang="en-US" sz="1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学者个人档案內容和您的个人档案內容很类似</a:t>
            </a:r>
            <a:endParaRPr lang="en-US" sz="1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Oval 5"/>
          <p:cNvSpPr/>
          <p:nvPr/>
        </p:nvSpPr>
        <p:spPr>
          <a:xfrm>
            <a:off x="165100" y="1200150"/>
            <a:ext cx="593725" cy="5492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228600" y="1219200"/>
            <a:ext cx="412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Arial Black" pitchFamily="34" charset="0"/>
              </a:rPr>
              <a:t>6</a:t>
            </a:r>
            <a:endParaRPr lang="en-US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Sample Profiles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853" y="1250757"/>
            <a:ext cx="7290000" cy="49220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b="13986"/>
          <a:stretch>
            <a:fillRect/>
          </a:stretch>
        </p:blipFill>
        <p:spPr bwMode="auto">
          <a:xfrm>
            <a:off x="1088866" y="1998054"/>
            <a:ext cx="7290000" cy="485994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Sample Profiles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6410"/>
          <a:stretch>
            <a:fillRect/>
          </a:stretch>
        </p:blipFill>
        <p:spPr bwMode="auto">
          <a:xfrm>
            <a:off x="232012" y="1278053"/>
            <a:ext cx="7290000" cy="497262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b="5779"/>
          <a:stretch>
            <a:fillRect/>
          </a:stretch>
        </p:blipFill>
        <p:spPr bwMode="auto">
          <a:xfrm>
            <a:off x="892639" y="1962923"/>
            <a:ext cx="7290000" cy="489507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黑体" pitchFamily="49" charset="-122"/>
                <a:ea typeface="黑体" pitchFamily="49" charset="-122"/>
              </a:rPr>
              <a:t>联络信息</a:t>
            </a:r>
            <a:endParaRPr 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>
                <a:latin typeface="黑体" pitchFamily="49" charset="-122"/>
                <a:ea typeface="黑体" pitchFamily="49" charset="-122"/>
              </a:rPr>
              <a:t>RefWorks-COS</a:t>
            </a:r>
            <a:r>
              <a:rPr lang="zh-TW" altLang="en-US" dirty="0" smtClean="0">
                <a:latin typeface="黑体" pitchFamily="49" charset="-122"/>
                <a:ea typeface="黑体" pitchFamily="49" charset="-122"/>
              </a:rPr>
              <a:t> 陈超然</a:t>
            </a:r>
            <a:endParaRPr lang="de-DE" dirty="0" smtClean="0">
              <a:latin typeface="黑体" pitchFamily="49" charset="-122"/>
              <a:ea typeface="黑体" pitchFamily="49" charset="-122"/>
            </a:endParaRPr>
          </a:p>
          <a:p>
            <a:pPr lvl="1">
              <a:buNone/>
            </a:pPr>
            <a:r>
              <a:rPr lang="de-DE" dirty="0" smtClean="0">
                <a:latin typeface="黑体" pitchFamily="49" charset="-122"/>
                <a:ea typeface="黑体" pitchFamily="49" charset="-122"/>
                <a:hlinkClick r:id="rId2"/>
              </a:rPr>
              <a:t>Francis.Chen@refworks-cos.com</a:t>
            </a:r>
            <a:endParaRPr lang="de-DE" dirty="0" smtClean="0">
              <a:latin typeface="黑体" pitchFamily="49" charset="-122"/>
              <a:ea typeface="黑体" pitchFamily="49" charset="-122"/>
            </a:endParaRPr>
          </a:p>
          <a:p>
            <a:pPr lvl="1">
              <a:buNone/>
            </a:pPr>
            <a:r>
              <a:rPr lang="de-DE" dirty="0" smtClean="0">
                <a:latin typeface="黑体" pitchFamily="49" charset="-122"/>
                <a:ea typeface="黑体" pitchFamily="49" charset="-122"/>
              </a:rPr>
              <a:t>+86 1512 3967 614</a:t>
            </a:r>
          </a:p>
          <a:p>
            <a:pPr lvl="1">
              <a:buNone/>
            </a:pPr>
            <a:endParaRPr lang="de-DE" dirty="0" smtClean="0">
              <a:latin typeface="黑体" pitchFamily="49" charset="-122"/>
              <a:ea typeface="黑体" pitchFamily="49" charset="-122"/>
            </a:endParaRPr>
          </a:p>
          <a:p>
            <a:r>
              <a:rPr lang="zh-TW" altLang="en-US" dirty="0" smtClean="0">
                <a:latin typeface="黑体" pitchFamily="49" charset="-122"/>
                <a:ea typeface="黑体" pitchFamily="49" charset="-122"/>
              </a:rPr>
              <a:t>我们的网络教室</a:t>
            </a:r>
            <a:endParaRPr lang="de-DE" dirty="0" smtClean="0">
              <a:latin typeface="黑体" pitchFamily="49" charset="-122"/>
              <a:ea typeface="黑体" pitchFamily="49" charset="-122"/>
            </a:endParaRPr>
          </a:p>
          <a:p>
            <a:pPr lvl="1">
              <a:buNone/>
            </a:pPr>
            <a:r>
              <a:rPr lang="de-DE" dirty="0" smtClean="0">
                <a:latin typeface="黑体" pitchFamily="49" charset="-122"/>
                <a:ea typeface="黑体" pitchFamily="49" charset="-122"/>
                <a:hlinkClick r:id="rId3"/>
              </a:rPr>
              <a:t>http://www.refworks-cos.com/training</a:t>
            </a:r>
            <a:endParaRPr lang="de-DE" dirty="0" smtClean="0">
              <a:latin typeface="黑体" pitchFamily="49" charset="-122"/>
              <a:ea typeface="黑体" pitchFamily="49" charset="-122"/>
            </a:endParaRPr>
          </a:p>
          <a:p>
            <a:pPr>
              <a:buNone/>
            </a:pPr>
            <a:endParaRPr lang="de-DE" dirty="0" smtClean="0">
              <a:latin typeface="黑体" pitchFamily="49" charset="-122"/>
              <a:ea typeface="黑体" pitchFamily="49" charset="-122"/>
            </a:endParaRPr>
          </a:p>
          <a:p>
            <a:pPr>
              <a:buNone/>
            </a:pPr>
            <a:endParaRPr lang="de-DE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Action Button: Information 3">
            <a:hlinkClick r:id="" action="ppaction://hlinkshowjump?jump=endshow" highlightClick="1"/>
          </p:cNvPr>
          <p:cNvSpPr/>
          <p:nvPr/>
        </p:nvSpPr>
        <p:spPr>
          <a:xfrm>
            <a:off x="0" y="6555036"/>
            <a:ext cx="302964" cy="302964"/>
          </a:xfrm>
          <a:prstGeom prst="actionButtonInformation">
            <a:avLst/>
          </a:prstGeom>
          <a:noFill/>
          <a:ln>
            <a:solidFill>
              <a:srgbClr val="EE5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01233" y="2483545"/>
            <a:ext cx="314701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谢谢</a:t>
            </a:r>
            <a:endParaRPr lang="en-US" altLang="zh-TW" sz="1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W-COS11-0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4E42D2F2EC9A4D988F5A0D467A085A" ma:contentTypeVersion="2" ma:contentTypeDescription="Create a new document." ma:contentTypeScope="" ma:versionID="56546ba3d13039065e768fddc3951763">
  <xsd:schema xmlns:xsd="http://www.w3.org/2001/XMLSchema" xmlns:p="http://schemas.microsoft.com/office/2006/metadata/properties" xmlns:ns2="2f2ce2f2-33b0-498d-8329-01c89e3a9581" targetNamespace="http://schemas.microsoft.com/office/2006/metadata/properties" ma:root="true" ma:fieldsID="c94db1aa977f1592830e1b6728dd0542" ns2:_="">
    <xsd:import namespace="2f2ce2f2-33b0-498d-8329-01c89e3a9581"/>
    <xsd:element name="properties">
      <xsd:complexType>
        <xsd:sequence>
          <xsd:element name="documentManagement">
            <xsd:complexType>
              <xsd:all>
                <xsd:element ref="ns2:Creator"/>
                <xsd:element ref="ns2:Date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2f2ce2f2-33b0-498d-8329-01c89e3a9581" elementFormDefault="qualified">
    <xsd:import namespace="http://schemas.microsoft.com/office/2006/documentManagement/types"/>
    <xsd:element name="Creator" ma:index="1" ma:displayName="Creator" ma:default="" ma:internalName="Creator">
      <xsd:simpleType>
        <xsd:restriction base="dms:Text">
          <xsd:maxLength value="255"/>
        </xsd:restriction>
      </xsd:simpleType>
    </xsd:element>
    <xsd:element name="Date" ma:index="2" ma:displayName="Date" ma:internalName="Dat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Creator xmlns="2f2ce2f2-33b0-498d-8329-01c89e3a9581">Claus Wolf</Creator>
    <Date xmlns="2f2ce2f2-33b0-498d-8329-01c89e3a9581">October, 2011</Date>
  </documentManagement>
</p:properties>
</file>

<file path=customXml/itemProps1.xml><?xml version="1.0" encoding="utf-8"?>
<ds:datastoreItem xmlns:ds="http://schemas.openxmlformats.org/officeDocument/2006/customXml" ds:itemID="{65371CBD-CBC9-41C9-BAB7-D33F94BDE5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F17DBB-4A99-4A47-964C-E69BC0C93C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2ce2f2-33b0-498d-8329-01c89e3a958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DF248690-4E1E-459A-A3B7-39C0FBDDB323}">
  <ds:schemaRefs>
    <ds:schemaRef ds:uri="http://schemas.microsoft.com/office/2006/metadata/properties"/>
    <ds:schemaRef ds:uri="2f2ce2f2-33b0-498d-8329-01c89e3a958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RW-COS11-08</Template>
  <TotalTime>2122</TotalTime>
  <Words>908</Words>
  <Application>Microsoft Office PowerPoint</Application>
  <PresentationFormat>On-screen Show (4:3)</PresentationFormat>
  <Paragraphs>149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RW-COS11-08</vt:lpstr>
      <vt:lpstr>Slide 1</vt:lpstr>
      <vt:lpstr>Slide 2</vt:lpstr>
      <vt:lpstr>Slide 3</vt:lpstr>
      <vt:lpstr>创建账号</vt:lpstr>
      <vt:lpstr>创建账号</vt:lpstr>
      <vt:lpstr>创建账号</vt:lpstr>
      <vt:lpstr>创建账号</vt:lpstr>
      <vt:lpstr>Slide 8</vt:lpstr>
      <vt:lpstr>宣告个人档案</vt:lpstr>
      <vt:lpstr>宣告个人档案</vt:lpstr>
      <vt:lpstr>宣告个人档案</vt:lpstr>
      <vt:lpstr>宣告个人档案</vt:lpstr>
      <vt:lpstr>Slide 13</vt:lpstr>
      <vt:lpstr>扩充个人档案</vt:lpstr>
      <vt:lpstr>扩充个人档案</vt:lpstr>
      <vt:lpstr>扩充个人档案</vt:lpstr>
      <vt:lpstr>扩充个人档案</vt:lpstr>
      <vt:lpstr>扩充个人档案</vt:lpstr>
      <vt:lpstr>Slide 19</vt:lpstr>
      <vt:lpstr>搜寻赞助信息（推荐）</vt:lpstr>
      <vt:lpstr>搜寻赞助信息</vt:lpstr>
      <vt:lpstr>搜寻赞助信息</vt:lpstr>
      <vt:lpstr>搜寻赞助信息（自行搜寻）</vt:lpstr>
      <vt:lpstr>搜寻赞助信息</vt:lpstr>
      <vt:lpstr>搜寻赞助信息</vt:lpstr>
      <vt:lpstr>Slide 26</vt:lpstr>
      <vt:lpstr>跟踪赞助机会</vt:lpstr>
      <vt:lpstr>跟踪赞助机会</vt:lpstr>
      <vt:lpstr>跟踪赞助机会</vt:lpstr>
      <vt:lpstr>跟踪赞助机会</vt:lpstr>
      <vt:lpstr>跟踪赞助机会</vt:lpstr>
      <vt:lpstr>跟踪赞助机会</vt:lpstr>
      <vt:lpstr>Slide 33</vt:lpstr>
      <vt:lpstr>建立赞助机会的自动推送</vt:lpstr>
      <vt:lpstr>建立赞助机会的自动推送</vt:lpstr>
      <vt:lpstr>建立赞助机会的自动推送</vt:lpstr>
      <vt:lpstr>建立赞助机会的自动推送</vt:lpstr>
      <vt:lpstr>Slide 38</vt:lpstr>
      <vt:lpstr>搜寻合作对象</vt:lpstr>
      <vt:lpstr>搜寻合作对象</vt:lpstr>
      <vt:lpstr>搜寻合作对象</vt:lpstr>
      <vt:lpstr>搜寻合作对象</vt:lpstr>
      <vt:lpstr>搜寻合作对象</vt:lpstr>
      <vt:lpstr>搜寻合作对象</vt:lpstr>
      <vt:lpstr>Sample Profiles</vt:lpstr>
      <vt:lpstr>Sample Profiles</vt:lpstr>
      <vt:lpstr>联络信息</vt:lpstr>
      <vt:lpstr>Slide 48</vt:lpstr>
    </vt:vector>
  </TitlesOfParts>
  <Company>RefWorks-COS, A Business Unit of ProQuest LLC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Pivot Sales Presentation Oct 2011</dc:title>
  <dc:subject>COS Pivot</dc:subject>
  <dc:creator>Claus G. Wolf</dc:creator>
  <cp:keywords>COS Pivot, Funding, Scholars, Profiles, Matching</cp:keywords>
  <dc:description>The little "home" icon on some title slides takes you to the last page and a Table of Contents</dc:description>
  <cp:lastModifiedBy>Francis</cp:lastModifiedBy>
  <cp:revision>204</cp:revision>
  <dcterms:created xsi:type="dcterms:W3CDTF">2009-01-08T20:24:51Z</dcterms:created>
  <dcterms:modified xsi:type="dcterms:W3CDTF">2012-02-22T16:35:31Z</dcterms:modified>
  <cp:category>Sales Presentation</cp:category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0x010100CC4E42D2F2EC9A4D988F5A0D467A085A</vt:lpwstr>
  </property>
</Properties>
</file>